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Lobster"/>
      <p:regular r:id="rId30"/>
    </p:embeddedFont>
    <p:embeddedFont>
      <p:font typeface="PT Sans Narrow"/>
      <p:regular r:id="rId31"/>
      <p:bold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000000"/>
          </p15:clr>
        </p15:guide>
        <p15:guide id="2" pos="2880">
          <p15:clr>
            <a:srgbClr val="000000"/>
          </p15:clr>
        </p15:guide>
      </p15:sldGuideLst>
    </p:ext>
    <p:ext uri="http://customooxmlschemas.google.com/">
      <go:slidesCustomData xmlns:go="http://customooxmlschemas.google.com/" r:id="rId37" roundtripDataSignature="AMtx7miMlR8uh5RzbVW2qNfWLzZ+EIkDz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Narrow-regular.fntdata"/><Relationship Id="rId30" Type="http://schemas.openxmlformats.org/officeDocument/2006/relationships/font" Target="fonts/Lobster-regular.fntdata"/><Relationship Id="rId11" Type="http://schemas.openxmlformats.org/officeDocument/2006/relationships/slide" Target="slides/slide6.xml"/><Relationship Id="rId33" Type="http://schemas.openxmlformats.org/officeDocument/2006/relationships/font" Target="fonts/OpenSans-regular.fntdata"/><Relationship Id="rId10" Type="http://schemas.openxmlformats.org/officeDocument/2006/relationships/slide" Target="slides/slide5.xml"/><Relationship Id="rId32" Type="http://schemas.openxmlformats.org/officeDocument/2006/relationships/font" Target="fonts/PTSansNarrow-bold.fntdata"/><Relationship Id="rId13" Type="http://schemas.openxmlformats.org/officeDocument/2006/relationships/slide" Target="slides/slide8.xml"/><Relationship Id="rId35" Type="http://schemas.openxmlformats.org/officeDocument/2006/relationships/font" Target="fonts/OpenSans-italic.fntdata"/><Relationship Id="rId12" Type="http://schemas.openxmlformats.org/officeDocument/2006/relationships/slide" Target="slides/slide7.xml"/><Relationship Id="rId34" Type="http://schemas.openxmlformats.org/officeDocument/2006/relationships/font" Target="fonts/OpenSans-bold.fntdata"/><Relationship Id="rId15" Type="http://schemas.openxmlformats.org/officeDocument/2006/relationships/slide" Target="slides/slide10.xml"/><Relationship Id="rId37" Type="http://customschemas.google.com/relationships/presentationmetadata" Target="metadata"/><Relationship Id="rId14" Type="http://schemas.openxmlformats.org/officeDocument/2006/relationships/slide" Target="slides/slide9.xml"/><Relationship Id="rId36" Type="http://schemas.openxmlformats.org/officeDocument/2006/relationships/font" Target="fonts/Open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4" name="Google Shape;6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22d38786cf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5" name="Google Shape;145;g222d38786cf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2" name="Google Shape;15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9" name="Google Shape;15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6" name="Google Shape;16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1" name="Google Shape;17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6" name="Google Shape;17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3" name="Google Shape;18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9" name="Google Shape;18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0" name="Google Shape;7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5" name="Google Shape;19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b="0" i="0" sz="1400" u="none" cap="none" strike="noStrike">
              <a:solidFill>
                <a:srgbClr val="000000"/>
              </a:solidFill>
              <a:latin typeface="Arial"/>
              <a:ea typeface="Arial"/>
              <a:cs typeface="Arial"/>
              <a:sym typeface="Arial"/>
            </a:endParaRPr>
          </a:p>
        </p:txBody>
      </p:sp>
      <p:sp>
        <p:nvSpPr>
          <p:cNvPr id="201" name="Google Shape;201;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7" name="Google Shape;207;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22d38786cf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3" name="Google Shape;213;g222d38786cf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9" name="Google Shape;21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22d38786cf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6" name="Google Shape;76;g222d38786cf_0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2" name="Google Shape;8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8" name="Google Shape;8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4" name="Google Shape;9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22d38786cf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0" name="Google Shape;100;g222d38786cf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6" name="Google Shape;10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7" name="Google Shape;12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sz="1100">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 name="Shape 9"/>
        <p:cNvGrpSpPr/>
        <p:nvPr/>
      </p:nvGrpSpPr>
      <p:grpSpPr>
        <a:xfrm>
          <a:off x="0" y="0"/>
          <a:ext cx="0" cy="0"/>
          <a:chOff x="0" y="0"/>
          <a:chExt cx="0" cy="0"/>
        </a:xfrm>
      </p:grpSpPr>
      <p:sp>
        <p:nvSpPr>
          <p:cNvPr id="10" name="Google Shape;10;p23"/>
          <p:cNvSpPr/>
          <p:nvPr/>
        </p:nvSpPr>
        <p:spPr>
          <a:xfrm>
            <a:off x="0" y="5045075"/>
            <a:ext cx="9144000" cy="98425"/>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3"/>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2" name="Google Shape;12;p23"/>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13" name="Google Shape;13;p23"/>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55" name="Shape 55"/>
        <p:cNvGrpSpPr/>
        <p:nvPr/>
      </p:nvGrpSpPr>
      <p:grpSpPr>
        <a:xfrm>
          <a:off x="0" y="0"/>
          <a:ext cx="0" cy="0"/>
          <a:chOff x="0" y="0"/>
          <a:chExt cx="0" cy="0"/>
        </a:xfrm>
      </p:grpSpPr>
      <p:sp>
        <p:nvSpPr>
          <p:cNvPr id="56" name="Google Shape;56;p32"/>
          <p:cNvSpPr/>
          <p:nvPr/>
        </p:nvSpPr>
        <p:spPr>
          <a:xfrm>
            <a:off x="0" y="5045075"/>
            <a:ext cx="9144000" cy="98425"/>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32"/>
          <p:cNvSpPr txBox="1"/>
          <p:nvPr>
            <p:ph type="title"/>
          </p:nvPr>
        </p:nvSpPr>
        <p:spPr>
          <a:xfrm>
            <a:off x="311700" y="1304850"/>
            <a:ext cx="8520600" cy="153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13000"/>
              <a:buNone/>
              <a:defRPr sz="13000">
                <a:solidFill>
                  <a:schemeClr val="accent3"/>
                </a:solidFill>
              </a:defRPr>
            </a:lvl1pPr>
            <a:lvl2pPr lvl="1" algn="ctr">
              <a:lnSpc>
                <a:spcPct val="100000"/>
              </a:lnSpc>
              <a:spcBef>
                <a:spcPts val="0"/>
              </a:spcBef>
              <a:spcAft>
                <a:spcPts val="0"/>
              </a:spcAft>
              <a:buClr>
                <a:schemeClr val="accent3"/>
              </a:buClr>
              <a:buSzPts val="13000"/>
              <a:buNone/>
              <a:defRPr sz="13000">
                <a:solidFill>
                  <a:schemeClr val="accent3"/>
                </a:solidFill>
              </a:defRPr>
            </a:lvl2pPr>
            <a:lvl3pPr lvl="2" algn="ctr">
              <a:lnSpc>
                <a:spcPct val="100000"/>
              </a:lnSpc>
              <a:spcBef>
                <a:spcPts val="0"/>
              </a:spcBef>
              <a:spcAft>
                <a:spcPts val="0"/>
              </a:spcAft>
              <a:buClr>
                <a:schemeClr val="accent3"/>
              </a:buClr>
              <a:buSzPts val="13000"/>
              <a:buNone/>
              <a:defRPr sz="13000">
                <a:solidFill>
                  <a:schemeClr val="accent3"/>
                </a:solidFill>
              </a:defRPr>
            </a:lvl3pPr>
            <a:lvl4pPr lvl="3" algn="ctr">
              <a:lnSpc>
                <a:spcPct val="100000"/>
              </a:lnSpc>
              <a:spcBef>
                <a:spcPts val="0"/>
              </a:spcBef>
              <a:spcAft>
                <a:spcPts val="0"/>
              </a:spcAft>
              <a:buClr>
                <a:schemeClr val="accent3"/>
              </a:buClr>
              <a:buSzPts val="13000"/>
              <a:buNone/>
              <a:defRPr sz="13000">
                <a:solidFill>
                  <a:schemeClr val="accent3"/>
                </a:solidFill>
              </a:defRPr>
            </a:lvl4pPr>
            <a:lvl5pPr lvl="4" algn="ctr">
              <a:lnSpc>
                <a:spcPct val="100000"/>
              </a:lnSpc>
              <a:spcBef>
                <a:spcPts val="0"/>
              </a:spcBef>
              <a:spcAft>
                <a:spcPts val="0"/>
              </a:spcAft>
              <a:buClr>
                <a:schemeClr val="accent3"/>
              </a:buClr>
              <a:buSzPts val="13000"/>
              <a:buNone/>
              <a:defRPr sz="13000">
                <a:solidFill>
                  <a:schemeClr val="accent3"/>
                </a:solidFill>
              </a:defRPr>
            </a:lvl5pPr>
            <a:lvl6pPr lvl="5" algn="ctr">
              <a:lnSpc>
                <a:spcPct val="100000"/>
              </a:lnSpc>
              <a:spcBef>
                <a:spcPts val="0"/>
              </a:spcBef>
              <a:spcAft>
                <a:spcPts val="0"/>
              </a:spcAft>
              <a:buClr>
                <a:schemeClr val="accent3"/>
              </a:buClr>
              <a:buSzPts val="13000"/>
              <a:buNone/>
              <a:defRPr sz="13000">
                <a:solidFill>
                  <a:schemeClr val="accent3"/>
                </a:solidFill>
              </a:defRPr>
            </a:lvl6pPr>
            <a:lvl7pPr lvl="6" algn="ctr">
              <a:lnSpc>
                <a:spcPct val="100000"/>
              </a:lnSpc>
              <a:spcBef>
                <a:spcPts val="0"/>
              </a:spcBef>
              <a:spcAft>
                <a:spcPts val="0"/>
              </a:spcAft>
              <a:buClr>
                <a:schemeClr val="accent3"/>
              </a:buClr>
              <a:buSzPts val="13000"/>
              <a:buNone/>
              <a:defRPr sz="13000">
                <a:solidFill>
                  <a:schemeClr val="accent3"/>
                </a:solidFill>
              </a:defRPr>
            </a:lvl7pPr>
            <a:lvl8pPr lvl="7" algn="ctr">
              <a:lnSpc>
                <a:spcPct val="100000"/>
              </a:lnSpc>
              <a:spcBef>
                <a:spcPts val="0"/>
              </a:spcBef>
              <a:spcAft>
                <a:spcPts val="0"/>
              </a:spcAft>
              <a:buClr>
                <a:schemeClr val="accent3"/>
              </a:buClr>
              <a:buSzPts val="13000"/>
              <a:buNone/>
              <a:defRPr sz="13000">
                <a:solidFill>
                  <a:schemeClr val="accent3"/>
                </a:solidFill>
              </a:defRPr>
            </a:lvl8pPr>
            <a:lvl9pPr lvl="8" algn="ctr">
              <a:lnSpc>
                <a:spcPct val="100000"/>
              </a:lnSpc>
              <a:spcBef>
                <a:spcPts val="0"/>
              </a:spcBef>
              <a:spcAft>
                <a:spcPts val="0"/>
              </a:spcAft>
              <a:buClr>
                <a:schemeClr val="accent3"/>
              </a:buClr>
              <a:buSzPts val="13000"/>
              <a:buNone/>
              <a:defRPr sz="13000">
                <a:solidFill>
                  <a:schemeClr val="accent3"/>
                </a:solidFill>
              </a:defRPr>
            </a:lvl9pPr>
          </a:lstStyle>
          <a:p/>
        </p:txBody>
      </p:sp>
      <p:sp>
        <p:nvSpPr>
          <p:cNvPr id="58" name="Google Shape;58;p32"/>
          <p:cNvSpPr txBox="1"/>
          <p:nvPr>
            <p:ph idx="1" type="body"/>
          </p:nvPr>
        </p:nvSpPr>
        <p:spPr>
          <a:xfrm>
            <a:off x="311700" y="2995650"/>
            <a:ext cx="8520600" cy="1071600"/>
          </a:xfrm>
          <a:prstGeom prst="rect">
            <a:avLst/>
          </a:prstGeom>
          <a:noFill/>
          <a:ln>
            <a:noFill/>
          </a:ln>
        </p:spPr>
        <p:txBody>
          <a:bodyPr anchorCtr="0" anchor="t" bIns="91425" lIns="91425" spcFirstLastPara="1" rIns="91425" wrap="square" tIns="91425">
            <a:noAutofit/>
          </a:bodyPr>
          <a:lstStyle>
            <a:lvl1pPr indent="-342900" lvl="0" marL="457200" algn="ctr">
              <a:lnSpc>
                <a:spcPct val="100000"/>
              </a:lnSpc>
              <a:spcBef>
                <a:spcPts val="0"/>
              </a:spcBef>
              <a:spcAft>
                <a:spcPts val="0"/>
              </a:spcAft>
              <a:buSzPts val="1800"/>
              <a:buChar char="●"/>
              <a:defRPr/>
            </a:lvl1pPr>
            <a:lvl2pPr indent="-317500" lvl="1" marL="914400" algn="ctr">
              <a:lnSpc>
                <a:spcPct val="100000"/>
              </a:lnSpc>
              <a:spcBef>
                <a:spcPts val="1600"/>
              </a:spcBef>
              <a:spcAft>
                <a:spcPts val="0"/>
              </a:spcAft>
              <a:buSzPts val="1400"/>
              <a:buChar char="○"/>
              <a:defRPr/>
            </a:lvl2pPr>
            <a:lvl3pPr indent="-317500" lvl="2" marL="1371600" algn="ctr">
              <a:lnSpc>
                <a:spcPct val="100000"/>
              </a:lnSpc>
              <a:spcBef>
                <a:spcPts val="1600"/>
              </a:spcBef>
              <a:spcAft>
                <a:spcPts val="0"/>
              </a:spcAft>
              <a:buSzPts val="1400"/>
              <a:buChar char="■"/>
              <a:defRPr/>
            </a:lvl3pPr>
            <a:lvl4pPr indent="-317500" lvl="3" marL="1828800" algn="ctr">
              <a:lnSpc>
                <a:spcPct val="100000"/>
              </a:lnSpc>
              <a:spcBef>
                <a:spcPts val="1600"/>
              </a:spcBef>
              <a:spcAft>
                <a:spcPts val="0"/>
              </a:spcAft>
              <a:buSzPts val="1400"/>
              <a:buChar char="●"/>
              <a:defRPr/>
            </a:lvl4pPr>
            <a:lvl5pPr indent="-317500" lvl="4" marL="2286000" algn="ctr">
              <a:lnSpc>
                <a:spcPct val="100000"/>
              </a:lnSpc>
              <a:spcBef>
                <a:spcPts val="1600"/>
              </a:spcBef>
              <a:spcAft>
                <a:spcPts val="0"/>
              </a:spcAft>
              <a:buSzPts val="1400"/>
              <a:buChar char="○"/>
              <a:defRPr/>
            </a:lvl5pPr>
            <a:lvl6pPr indent="-317500" lvl="5" marL="2743200" algn="ctr">
              <a:lnSpc>
                <a:spcPct val="100000"/>
              </a:lnSpc>
              <a:spcBef>
                <a:spcPts val="1600"/>
              </a:spcBef>
              <a:spcAft>
                <a:spcPts val="0"/>
              </a:spcAft>
              <a:buSzPts val="1400"/>
              <a:buChar char="■"/>
              <a:defRPr/>
            </a:lvl6pPr>
            <a:lvl7pPr indent="-317500" lvl="6" marL="3200400" algn="ctr">
              <a:lnSpc>
                <a:spcPct val="100000"/>
              </a:lnSpc>
              <a:spcBef>
                <a:spcPts val="1600"/>
              </a:spcBef>
              <a:spcAft>
                <a:spcPts val="0"/>
              </a:spcAft>
              <a:buSzPts val="1400"/>
              <a:buChar char="●"/>
              <a:defRPr/>
            </a:lvl7pPr>
            <a:lvl8pPr indent="-317500" lvl="7" marL="3657600" algn="ctr">
              <a:lnSpc>
                <a:spcPct val="100000"/>
              </a:lnSpc>
              <a:spcBef>
                <a:spcPts val="1600"/>
              </a:spcBef>
              <a:spcAft>
                <a:spcPts val="0"/>
              </a:spcAft>
              <a:buSzPts val="1400"/>
              <a:buChar char="○"/>
              <a:defRPr/>
            </a:lvl8pPr>
            <a:lvl9pPr indent="-317500" lvl="8" marL="4114800" algn="ctr">
              <a:lnSpc>
                <a:spcPct val="100000"/>
              </a:lnSpc>
              <a:spcBef>
                <a:spcPts val="1600"/>
              </a:spcBef>
              <a:spcAft>
                <a:spcPts val="1600"/>
              </a:spcAft>
              <a:buSzPts val="1400"/>
              <a:buChar char="■"/>
              <a:defRPr/>
            </a:lvl9pPr>
          </a:lstStyle>
          <a:p/>
        </p:txBody>
      </p:sp>
      <p:sp>
        <p:nvSpPr>
          <p:cNvPr id="59" name="Google Shape;59;p32"/>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33"/>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cxnSp>
        <p:nvCxnSpPr>
          <p:cNvPr id="15" name="Google Shape;15;p24"/>
          <p:cNvCxnSpPr/>
          <p:nvPr/>
        </p:nvCxnSpPr>
        <p:spPr>
          <a:xfrm>
            <a:off x="7007225" y="3176588"/>
            <a:ext cx="561975" cy="0"/>
          </a:xfrm>
          <a:prstGeom prst="straightConnector1">
            <a:avLst/>
          </a:prstGeom>
          <a:noFill/>
          <a:ln cap="flat" cmpd="sng" w="76200">
            <a:solidFill>
              <a:schemeClr val="lt2"/>
            </a:solidFill>
            <a:prstDash val="solid"/>
            <a:round/>
            <a:headEnd len="sm" w="sm" type="none"/>
            <a:tailEnd len="sm" w="sm" type="none"/>
          </a:ln>
        </p:spPr>
      </p:cxnSp>
      <p:cxnSp>
        <p:nvCxnSpPr>
          <p:cNvPr id="16" name="Google Shape;16;p24"/>
          <p:cNvCxnSpPr/>
          <p:nvPr/>
        </p:nvCxnSpPr>
        <p:spPr>
          <a:xfrm>
            <a:off x="1574800" y="3157538"/>
            <a:ext cx="561975" cy="0"/>
          </a:xfrm>
          <a:prstGeom prst="straightConnector1">
            <a:avLst/>
          </a:prstGeom>
          <a:noFill/>
          <a:ln cap="flat" cmpd="sng" w="76200">
            <a:solidFill>
              <a:schemeClr val="lt2"/>
            </a:solidFill>
            <a:prstDash val="solid"/>
            <a:round/>
            <a:headEnd len="sm" w="sm" type="none"/>
            <a:tailEnd len="sm" w="sm" type="none"/>
          </a:ln>
        </p:spPr>
      </p:cxnSp>
      <p:grpSp>
        <p:nvGrpSpPr>
          <p:cNvPr id="17" name="Google Shape;17;p24"/>
          <p:cNvGrpSpPr/>
          <p:nvPr/>
        </p:nvGrpSpPr>
        <p:grpSpPr>
          <a:xfrm>
            <a:off x="1004888" y="1022350"/>
            <a:ext cx="7135812" cy="152400"/>
            <a:chOff x="1346429" y="1011300"/>
            <a:chExt cx="6452100" cy="152400"/>
          </a:xfrm>
        </p:grpSpPr>
        <p:cxnSp>
          <p:nvCxnSpPr>
            <p:cNvPr id="18" name="Google Shape;18;p24"/>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9" name="Google Shape;19;p24"/>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20" name="Google Shape;20;p24"/>
          <p:cNvGrpSpPr/>
          <p:nvPr/>
        </p:nvGrpSpPr>
        <p:grpSpPr>
          <a:xfrm>
            <a:off x="1004888" y="3968750"/>
            <a:ext cx="7135812" cy="152400"/>
            <a:chOff x="1346435" y="3969088"/>
            <a:chExt cx="6452100" cy="152400"/>
          </a:xfrm>
        </p:grpSpPr>
        <p:cxnSp>
          <p:nvCxnSpPr>
            <p:cNvPr id="21" name="Google Shape;21;p24"/>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22" name="Google Shape;22;p24"/>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23" name="Google Shape;23;p24"/>
          <p:cNvSpPr txBox="1"/>
          <p:nvPr>
            <p:ph type="ctrTitle"/>
          </p:nvPr>
        </p:nvSpPr>
        <p:spPr>
          <a:xfrm>
            <a:off x="1004150" y="1751764"/>
            <a:ext cx="7136700" cy="1022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400"/>
              <a:buNone/>
              <a:defRPr sz="5400"/>
            </a:lvl1pPr>
            <a:lvl2pPr lvl="1" algn="ctr">
              <a:lnSpc>
                <a:spcPct val="100000"/>
              </a:lnSpc>
              <a:spcBef>
                <a:spcPts val="0"/>
              </a:spcBef>
              <a:spcAft>
                <a:spcPts val="0"/>
              </a:spcAft>
              <a:buSzPts val="5400"/>
              <a:buNone/>
              <a:defRPr sz="5400"/>
            </a:lvl2pPr>
            <a:lvl3pPr lvl="2" algn="ctr">
              <a:lnSpc>
                <a:spcPct val="100000"/>
              </a:lnSpc>
              <a:spcBef>
                <a:spcPts val="0"/>
              </a:spcBef>
              <a:spcAft>
                <a:spcPts val="0"/>
              </a:spcAft>
              <a:buSzPts val="5400"/>
              <a:buNone/>
              <a:defRPr sz="5400"/>
            </a:lvl3pPr>
            <a:lvl4pPr lvl="3" algn="ctr">
              <a:lnSpc>
                <a:spcPct val="100000"/>
              </a:lnSpc>
              <a:spcBef>
                <a:spcPts val="0"/>
              </a:spcBef>
              <a:spcAft>
                <a:spcPts val="0"/>
              </a:spcAft>
              <a:buSzPts val="5400"/>
              <a:buNone/>
              <a:defRPr sz="5400"/>
            </a:lvl4pPr>
            <a:lvl5pPr lvl="4" algn="ctr">
              <a:lnSpc>
                <a:spcPct val="100000"/>
              </a:lnSpc>
              <a:spcBef>
                <a:spcPts val="0"/>
              </a:spcBef>
              <a:spcAft>
                <a:spcPts val="0"/>
              </a:spcAft>
              <a:buSzPts val="5400"/>
              <a:buNone/>
              <a:defRPr sz="5400"/>
            </a:lvl5pPr>
            <a:lvl6pPr lvl="5" algn="ctr">
              <a:lnSpc>
                <a:spcPct val="100000"/>
              </a:lnSpc>
              <a:spcBef>
                <a:spcPts val="0"/>
              </a:spcBef>
              <a:spcAft>
                <a:spcPts val="0"/>
              </a:spcAft>
              <a:buSzPts val="5400"/>
              <a:buNone/>
              <a:defRPr sz="5400"/>
            </a:lvl6pPr>
            <a:lvl7pPr lvl="6" algn="ctr">
              <a:lnSpc>
                <a:spcPct val="100000"/>
              </a:lnSpc>
              <a:spcBef>
                <a:spcPts val="0"/>
              </a:spcBef>
              <a:spcAft>
                <a:spcPts val="0"/>
              </a:spcAft>
              <a:buSzPts val="5400"/>
              <a:buNone/>
              <a:defRPr sz="5400"/>
            </a:lvl7pPr>
            <a:lvl8pPr lvl="7" algn="ctr">
              <a:lnSpc>
                <a:spcPct val="100000"/>
              </a:lnSpc>
              <a:spcBef>
                <a:spcPts val="0"/>
              </a:spcBef>
              <a:spcAft>
                <a:spcPts val="0"/>
              </a:spcAft>
              <a:buSzPts val="5400"/>
              <a:buNone/>
              <a:defRPr sz="5400"/>
            </a:lvl8pPr>
            <a:lvl9pPr lvl="8" algn="ctr">
              <a:lnSpc>
                <a:spcPct val="100000"/>
              </a:lnSpc>
              <a:spcBef>
                <a:spcPts val="0"/>
              </a:spcBef>
              <a:spcAft>
                <a:spcPts val="0"/>
              </a:spcAft>
              <a:buSzPts val="5400"/>
              <a:buNone/>
              <a:defRPr sz="5400"/>
            </a:lvl9pPr>
          </a:lstStyle>
          <a:p/>
        </p:txBody>
      </p:sp>
      <p:sp>
        <p:nvSpPr>
          <p:cNvPr id="24" name="Google Shape;24;p24"/>
          <p:cNvSpPr txBox="1"/>
          <p:nvPr>
            <p:ph idx="1" type="subTitle"/>
          </p:nvPr>
        </p:nvSpPr>
        <p:spPr>
          <a:xfrm>
            <a:off x="2137225" y="2850039"/>
            <a:ext cx="48705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5" name="Google Shape;25;p24"/>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25"/>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 name="Google Shape;28;p25"/>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sp>
        <p:nvSpPr>
          <p:cNvPr id="30" name="Google Shape;30;p26"/>
          <p:cNvSpPr/>
          <p:nvPr/>
        </p:nvSpPr>
        <p:spPr>
          <a:xfrm>
            <a:off x="0" y="2571750"/>
            <a:ext cx="9144000" cy="257175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6"/>
          <p:cNvSpPr txBox="1"/>
          <p:nvPr>
            <p:ph type="title"/>
          </p:nvPr>
        </p:nvSpPr>
        <p:spPr>
          <a:xfrm>
            <a:off x="311700" y="814800"/>
            <a:ext cx="8571300" cy="94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ctr">
              <a:lnSpc>
                <a:spcPct val="100000"/>
              </a:lnSpc>
              <a:spcBef>
                <a:spcPts val="0"/>
              </a:spcBef>
              <a:spcAft>
                <a:spcPts val="0"/>
              </a:spcAft>
              <a:buSzPts val="3600"/>
              <a:buNone/>
              <a:defRPr/>
            </a:lvl2pPr>
            <a:lvl3pPr lvl="2" algn="ctr">
              <a:lnSpc>
                <a:spcPct val="100000"/>
              </a:lnSpc>
              <a:spcBef>
                <a:spcPts val="0"/>
              </a:spcBef>
              <a:spcAft>
                <a:spcPts val="0"/>
              </a:spcAft>
              <a:buSzPts val="3600"/>
              <a:buNone/>
              <a:defRPr/>
            </a:lvl3pPr>
            <a:lvl4pPr lvl="3" algn="ctr">
              <a:lnSpc>
                <a:spcPct val="100000"/>
              </a:lnSpc>
              <a:spcBef>
                <a:spcPts val="0"/>
              </a:spcBef>
              <a:spcAft>
                <a:spcPts val="0"/>
              </a:spcAft>
              <a:buSzPts val="3600"/>
              <a:buNone/>
              <a:defRPr/>
            </a:lvl4pPr>
            <a:lvl5pPr lvl="4" algn="ctr">
              <a:lnSpc>
                <a:spcPct val="100000"/>
              </a:lnSpc>
              <a:spcBef>
                <a:spcPts val="0"/>
              </a:spcBef>
              <a:spcAft>
                <a:spcPts val="0"/>
              </a:spcAft>
              <a:buSzPts val="3600"/>
              <a:buNone/>
              <a:defRPr/>
            </a:lvl5pPr>
            <a:lvl6pPr lvl="5" algn="ctr">
              <a:lnSpc>
                <a:spcPct val="100000"/>
              </a:lnSpc>
              <a:spcBef>
                <a:spcPts val="0"/>
              </a:spcBef>
              <a:spcAft>
                <a:spcPts val="0"/>
              </a:spcAft>
              <a:buSzPts val="3600"/>
              <a:buNone/>
              <a:defRPr/>
            </a:lvl6pPr>
            <a:lvl7pPr lvl="6" algn="ctr">
              <a:lnSpc>
                <a:spcPct val="100000"/>
              </a:lnSpc>
              <a:spcBef>
                <a:spcPts val="0"/>
              </a:spcBef>
              <a:spcAft>
                <a:spcPts val="0"/>
              </a:spcAft>
              <a:buSzPts val="3600"/>
              <a:buNone/>
              <a:defRPr/>
            </a:lvl7pPr>
            <a:lvl8pPr lvl="7" algn="ctr">
              <a:lnSpc>
                <a:spcPct val="100000"/>
              </a:lnSpc>
              <a:spcBef>
                <a:spcPts val="0"/>
              </a:spcBef>
              <a:spcAft>
                <a:spcPts val="0"/>
              </a:spcAft>
              <a:buSzPts val="3600"/>
              <a:buNone/>
              <a:defRPr/>
            </a:lvl8pPr>
            <a:lvl9pPr lvl="8" algn="ctr">
              <a:lnSpc>
                <a:spcPct val="100000"/>
              </a:lnSpc>
              <a:spcBef>
                <a:spcPts val="0"/>
              </a:spcBef>
              <a:spcAft>
                <a:spcPts val="0"/>
              </a:spcAft>
              <a:buSzPts val="3600"/>
              <a:buNone/>
              <a:defRPr/>
            </a:lvl9pPr>
          </a:lstStyle>
          <a:p/>
        </p:txBody>
      </p:sp>
      <p:sp>
        <p:nvSpPr>
          <p:cNvPr id="32" name="Google Shape;32;p26"/>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solidFill>
                <a:srgbClr val="695D46"/>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27"/>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35" name="Google Shape;35;p27"/>
          <p:cNvSpPr txBox="1"/>
          <p:nvPr>
            <p:ph idx="1" type="body"/>
          </p:nvPr>
        </p:nvSpPr>
        <p:spPr>
          <a:xfrm>
            <a:off x="311700" y="1266175"/>
            <a:ext cx="3999900" cy="3302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1600"/>
              </a:spcBef>
              <a:spcAft>
                <a:spcPts val="0"/>
              </a:spcAft>
              <a:buSzPts val="1200"/>
              <a:buChar char="○"/>
              <a:defRPr sz="1200"/>
            </a:lvl2pPr>
            <a:lvl3pPr indent="-304800" lvl="2" marL="1371600" algn="l">
              <a:lnSpc>
                <a:spcPct val="100000"/>
              </a:lnSpc>
              <a:spcBef>
                <a:spcPts val="1600"/>
              </a:spcBef>
              <a:spcAft>
                <a:spcPts val="0"/>
              </a:spcAft>
              <a:buSzPts val="1200"/>
              <a:buChar char="■"/>
              <a:defRPr sz="1200"/>
            </a:lvl3pPr>
            <a:lvl4pPr indent="-304800" lvl="3" marL="1828800" algn="l">
              <a:lnSpc>
                <a:spcPct val="100000"/>
              </a:lnSpc>
              <a:spcBef>
                <a:spcPts val="1600"/>
              </a:spcBef>
              <a:spcAft>
                <a:spcPts val="0"/>
              </a:spcAft>
              <a:buSzPts val="1200"/>
              <a:buChar char="●"/>
              <a:defRPr sz="1200"/>
            </a:lvl4pPr>
            <a:lvl5pPr indent="-304800" lvl="4" marL="2286000" algn="l">
              <a:lnSpc>
                <a:spcPct val="100000"/>
              </a:lnSpc>
              <a:spcBef>
                <a:spcPts val="1600"/>
              </a:spcBef>
              <a:spcAft>
                <a:spcPts val="0"/>
              </a:spcAft>
              <a:buSzPts val="1200"/>
              <a:buChar char="○"/>
              <a:defRPr sz="1200"/>
            </a:lvl5pPr>
            <a:lvl6pPr indent="-304800" lvl="5" marL="2743200" algn="l">
              <a:lnSpc>
                <a:spcPct val="100000"/>
              </a:lnSpc>
              <a:spcBef>
                <a:spcPts val="1600"/>
              </a:spcBef>
              <a:spcAft>
                <a:spcPts val="0"/>
              </a:spcAft>
              <a:buSzPts val="1200"/>
              <a:buChar char="■"/>
              <a:defRPr sz="1200"/>
            </a:lvl6pPr>
            <a:lvl7pPr indent="-304800" lvl="6" marL="3200400" algn="l">
              <a:lnSpc>
                <a:spcPct val="100000"/>
              </a:lnSpc>
              <a:spcBef>
                <a:spcPts val="1600"/>
              </a:spcBef>
              <a:spcAft>
                <a:spcPts val="0"/>
              </a:spcAft>
              <a:buSzPts val="1200"/>
              <a:buChar char="●"/>
              <a:defRPr sz="1200"/>
            </a:lvl7pPr>
            <a:lvl8pPr indent="-304800" lvl="7" marL="3657600" algn="l">
              <a:lnSpc>
                <a:spcPct val="100000"/>
              </a:lnSpc>
              <a:spcBef>
                <a:spcPts val="1600"/>
              </a:spcBef>
              <a:spcAft>
                <a:spcPts val="0"/>
              </a:spcAft>
              <a:buSzPts val="1200"/>
              <a:buChar char="○"/>
              <a:defRPr sz="1200"/>
            </a:lvl8pPr>
            <a:lvl9pPr indent="-304800" lvl="8" marL="4114800" algn="l">
              <a:lnSpc>
                <a:spcPct val="100000"/>
              </a:lnSpc>
              <a:spcBef>
                <a:spcPts val="1600"/>
              </a:spcBef>
              <a:spcAft>
                <a:spcPts val="1600"/>
              </a:spcAft>
              <a:buSzPts val="1200"/>
              <a:buChar char="■"/>
              <a:defRPr sz="1200"/>
            </a:lvl9pPr>
          </a:lstStyle>
          <a:p/>
        </p:txBody>
      </p:sp>
      <p:sp>
        <p:nvSpPr>
          <p:cNvPr id="36" name="Google Shape;36;p27"/>
          <p:cNvSpPr txBox="1"/>
          <p:nvPr>
            <p:ph idx="2" type="body"/>
          </p:nvPr>
        </p:nvSpPr>
        <p:spPr>
          <a:xfrm>
            <a:off x="4832400" y="1266175"/>
            <a:ext cx="3999900" cy="3302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1600"/>
              </a:spcBef>
              <a:spcAft>
                <a:spcPts val="0"/>
              </a:spcAft>
              <a:buSzPts val="1200"/>
              <a:buChar char="○"/>
              <a:defRPr sz="1200"/>
            </a:lvl2pPr>
            <a:lvl3pPr indent="-304800" lvl="2" marL="1371600" algn="l">
              <a:lnSpc>
                <a:spcPct val="100000"/>
              </a:lnSpc>
              <a:spcBef>
                <a:spcPts val="1600"/>
              </a:spcBef>
              <a:spcAft>
                <a:spcPts val="0"/>
              </a:spcAft>
              <a:buSzPts val="1200"/>
              <a:buChar char="■"/>
              <a:defRPr sz="1200"/>
            </a:lvl3pPr>
            <a:lvl4pPr indent="-304800" lvl="3" marL="1828800" algn="l">
              <a:lnSpc>
                <a:spcPct val="100000"/>
              </a:lnSpc>
              <a:spcBef>
                <a:spcPts val="1600"/>
              </a:spcBef>
              <a:spcAft>
                <a:spcPts val="0"/>
              </a:spcAft>
              <a:buSzPts val="1200"/>
              <a:buChar char="●"/>
              <a:defRPr sz="1200"/>
            </a:lvl4pPr>
            <a:lvl5pPr indent="-304800" lvl="4" marL="2286000" algn="l">
              <a:lnSpc>
                <a:spcPct val="100000"/>
              </a:lnSpc>
              <a:spcBef>
                <a:spcPts val="1600"/>
              </a:spcBef>
              <a:spcAft>
                <a:spcPts val="0"/>
              </a:spcAft>
              <a:buSzPts val="1200"/>
              <a:buChar char="○"/>
              <a:defRPr sz="1200"/>
            </a:lvl5pPr>
            <a:lvl6pPr indent="-304800" lvl="5" marL="2743200" algn="l">
              <a:lnSpc>
                <a:spcPct val="100000"/>
              </a:lnSpc>
              <a:spcBef>
                <a:spcPts val="1600"/>
              </a:spcBef>
              <a:spcAft>
                <a:spcPts val="0"/>
              </a:spcAft>
              <a:buSzPts val="1200"/>
              <a:buChar char="■"/>
              <a:defRPr sz="1200"/>
            </a:lvl6pPr>
            <a:lvl7pPr indent="-304800" lvl="6" marL="3200400" algn="l">
              <a:lnSpc>
                <a:spcPct val="100000"/>
              </a:lnSpc>
              <a:spcBef>
                <a:spcPts val="1600"/>
              </a:spcBef>
              <a:spcAft>
                <a:spcPts val="0"/>
              </a:spcAft>
              <a:buSzPts val="1200"/>
              <a:buChar char="●"/>
              <a:defRPr sz="1200"/>
            </a:lvl7pPr>
            <a:lvl8pPr indent="-304800" lvl="7" marL="3657600" algn="l">
              <a:lnSpc>
                <a:spcPct val="100000"/>
              </a:lnSpc>
              <a:spcBef>
                <a:spcPts val="1600"/>
              </a:spcBef>
              <a:spcAft>
                <a:spcPts val="0"/>
              </a:spcAft>
              <a:buSzPts val="1200"/>
              <a:buChar char="○"/>
              <a:defRPr sz="1200"/>
            </a:lvl8pPr>
            <a:lvl9pPr indent="-304800" lvl="8" marL="4114800" algn="l">
              <a:lnSpc>
                <a:spcPct val="100000"/>
              </a:lnSpc>
              <a:spcBef>
                <a:spcPts val="1600"/>
              </a:spcBef>
              <a:spcAft>
                <a:spcPts val="1600"/>
              </a:spcAft>
              <a:buSzPts val="1200"/>
              <a:buChar char="■"/>
              <a:defRPr sz="1200"/>
            </a:lvl9pPr>
          </a:lstStyle>
          <a:p/>
        </p:txBody>
      </p:sp>
      <p:sp>
        <p:nvSpPr>
          <p:cNvPr id="37" name="Google Shape;37;p27"/>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8" name="Shape 38"/>
        <p:cNvGrpSpPr/>
        <p:nvPr/>
      </p:nvGrpSpPr>
      <p:grpSpPr>
        <a:xfrm>
          <a:off x="0" y="0"/>
          <a:ext cx="0" cy="0"/>
          <a:chOff x="0" y="0"/>
          <a:chExt cx="0" cy="0"/>
        </a:xfrm>
      </p:grpSpPr>
      <p:sp>
        <p:nvSpPr>
          <p:cNvPr id="39" name="Google Shape;39;p2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2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sz="1200"/>
            </a:lvl1pPr>
            <a:lvl2pPr indent="-304800" lvl="1" marL="914400" algn="l">
              <a:lnSpc>
                <a:spcPct val="100000"/>
              </a:lnSpc>
              <a:spcBef>
                <a:spcPts val="1600"/>
              </a:spcBef>
              <a:spcAft>
                <a:spcPts val="0"/>
              </a:spcAft>
              <a:buSzPts val="1200"/>
              <a:buChar char="○"/>
              <a:defRPr sz="1200"/>
            </a:lvl2pPr>
            <a:lvl3pPr indent="-304800" lvl="2" marL="1371600" algn="l">
              <a:lnSpc>
                <a:spcPct val="100000"/>
              </a:lnSpc>
              <a:spcBef>
                <a:spcPts val="1600"/>
              </a:spcBef>
              <a:spcAft>
                <a:spcPts val="0"/>
              </a:spcAft>
              <a:buSzPts val="1200"/>
              <a:buChar char="■"/>
              <a:defRPr sz="1200"/>
            </a:lvl3pPr>
            <a:lvl4pPr indent="-304800" lvl="3" marL="1828800" algn="l">
              <a:lnSpc>
                <a:spcPct val="100000"/>
              </a:lnSpc>
              <a:spcBef>
                <a:spcPts val="1600"/>
              </a:spcBef>
              <a:spcAft>
                <a:spcPts val="0"/>
              </a:spcAft>
              <a:buSzPts val="1200"/>
              <a:buChar char="●"/>
              <a:defRPr sz="1200"/>
            </a:lvl4pPr>
            <a:lvl5pPr indent="-304800" lvl="4" marL="2286000" algn="l">
              <a:lnSpc>
                <a:spcPct val="100000"/>
              </a:lnSpc>
              <a:spcBef>
                <a:spcPts val="1600"/>
              </a:spcBef>
              <a:spcAft>
                <a:spcPts val="0"/>
              </a:spcAft>
              <a:buSzPts val="1200"/>
              <a:buChar char="○"/>
              <a:defRPr sz="1200"/>
            </a:lvl5pPr>
            <a:lvl6pPr indent="-304800" lvl="5" marL="2743200" algn="l">
              <a:lnSpc>
                <a:spcPct val="100000"/>
              </a:lnSpc>
              <a:spcBef>
                <a:spcPts val="1600"/>
              </a:spcBef>
              <a:spcAft>
                <a:spcPts val="0"/>
              </a:spcAft>
              <a:buSzPts val="1200"/>
              <a:buChar char="■"/>
              <a:defRPr sz="1200"/>
            </a:lvl6pPr>
            <a:lvl7pPr indent="-304800" lvl="6" marL="3200400" algn="l">
              <a:lnSpc>
                <a:spcPct val="100000"/>
              </a:lnSpc>
              <a:spcBef>
                <a:spcPts val="1600"/>
              </a:spcBef>
              <a:spcAft>
                <a:spcPts val="0"/>
              </a:spcAft>
              <a:buSzPts val="1200"/>
              <a:buChar char="●"/>
              <a:defRPr sz="1200"/>
            </a:lvl7pPr>
            <a:lvl8pPr indent="-304800" lvl="7" marL="3657600" algn="l">
              <a:lnSpc>
                <a:spcPct val="100000"/>
              </a:lnSpc>
              <a:spcBef>
                <a:spcPts val="1600"/>
              </a:spcBef>
              <a:spcAft>
                <a:spcPts val="0"/>
              </a:spcAft>
              <a:buSzPts val="1200"/>
              <a:buChar char="○"/>
              <a:defRPr sz="1200"/>
            </a:lvl8pPr>
            <a:lvl9pPr indent="-304800" lvl="8" marL="4114800" algn="l">
              <a:lnSpc>
                <a:spcPct val="100000"/>
              </a:lnSpc>
              <a:spcBef>
                <a:spcPts val="1600"/>
              </a:spcBef>
              <a:spcAft>
                <a:spcPts val="1600"/>
              </a:spcAft>
              <a:buSzPts val="1200"/>
              <a:buChar char="■"/>
              <a:defRPr sz="1200"/>
            </a:lvl9pPr>
          </a:lstStyle>
          <a:p/>
        </p:txBody>
      </p:sp>
      <p:sp>
        <p:nvSpPr>
          <p:cNvPr id="41" name="Google Shape;41;p28"/>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bg>
      <p:bgPr>
        <a:solidFill>
          <a:srgbClr val="EEFF41"/>
        </a:solidFill>
      </p:bgPr>
    </p:bg>
    <p:spTree>
      <p:nvGrpSpPr>
        <p:cNvPr id="42" name="Shape 42"/>
        <p:cNvGrpSpPr/>
        <p:nvPr/>
      </p:nvGrpSpPr>
      <p:grpSpPr>
        <a:xfrm>
          <a:off x="0" y="0"/>
          <a:ext cx="0" cy="0"/>
          <a:chOff x="0" y="0"/>
          <a:chExt cx="0" cy="0"/>
        </a:xfrm>
      </p:grpSpPr>
      <p:sp>
        <p:nvSpPr>
          <p:cNvPr id="43" name="Google Shape;43;p29"/>
          <p:cNvSpPr txBox="1"/>
          <p:nvPr>
            <p:ph type="title"/>
          </p:nvPr>
        </p:nvSpPr>
        <p:spPr>
          <a:xfrm>
            <a:off x="490250" y="526350"/>
            <a:ext cx="56136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5400"/>
              <a:buNone/>
              <a:defRPr b="0" sz="5400">
                <a:solidFill>
                  <a:schemeClr val="dk2"/>
                </a:solidFill>
              </a:defRPr>
            </a:lvl1pPr>
            <a:lvl2pPr lvl="1" algn="l">
              <a:lnSpc>
                <a:spcPct val="100000"/>
              </a:lnSpc>
              <a:spcBef>
                <a:spcPts val="0"/>
              </a:spcBef>
              <a:spcAft>
                <a:spcPts val="0"/>
              </a:spcAft>
              <a:buClr>
                <a:schemeClr val="dk2"/>
              </a:buClr>
              <a:buSzPts val="5400"/>
              <a:buNone/>
              <a:defRPr b="0" sz="5400">
                <a:solidFill>
                  <a:schemeClr val="dk2"/>
                </a:solidFill>
              </a:defRPr>
            </a:lvl2pPr>
            <a:lvl3pPr lvl="2" algn="l">
              <a:lnSpc>
                <a:spcPct val="100000"/>
              </a:lnSpc>
              <a:spcBef>
                <a:spcPts val="0"/>
              </a:spcBef>
              <a:spcAft>
                <a:spcPts val="0"/>
              </a:spcAft>
              <a:buClr>
                <a:schemeClr val="dk2"/>
              </a:buClr>
              <a:buSzPts val="5400"/>
              <a:buNone/>
              <a:defRPr b="0" sz="5400">
                <a:solidFill>
                  <a:schemeClr val="dk2"/>
                </a:solidFill>
              </a:defRPr>
            </a:lvl3pPr>
            <a:lvl4pPr lvl="3" algn="l">
              <a:lnSpc>
                <a:spcPct val="100000"/>
              </a:lnSpc>
              <a:spcBef>
                <a:spcPts val="0"/>
              </a:spcBef>
              <a:spcAft>
                <a:spcPts val="0"/>
              </a:spcAft>
              <a:buClr>
                <a:schemeClr val="dk2"/>
              </a:buClr>
              <a:buSzPts val="5400"/>
              <a:buNone/>
              <a:defRPr b="0" sz="5400">
                <a:solidFill>
                  <a:schemeClr val="dk2"/>
                </a:solidFill>
              </a:defRPr>
            </a:lvl4pPr>
            <a:lvl5pPr lvl="4" algn="l">
              <a:lnSpc>
                <a:spcPct val="100000"/>
              </a:lnSpc>
              <a:spcBef>
                <a:spcPts val="0"/>
              </a:spcBef>
              <a:spcAft>
                <a:spcPts val="0"/>
              </a:spcAft>
              <a:buClr>
                <a:schemeClr val="dk2"/>
              </a:buClr>
              <a:buSzPts val="5400"/>
              <a:buNone/>
              <a:defRPr b="0" sz="5400">
                <a:solidFill>
                  <a:schemeClr val="dk2"/>
                </a:solidFill>
              </a:defRPr>
            </a:lvl5pPr>
            <a:lvl6pPr lvl="5" algn="l">
              <a:lnSpc>
                <a:spcPct val="100000"/>
              </a:lnSpc>
              <a:spcBef>
                <a:spcPts val="0"/>
              </a:spcBef>
              <a:spcAft>
                <a:spcPts val="0"/>
              </a:spcAft>
              <a:buClr>
                <a:schemeClr val="dk2"/>
              </a:buClr>
              <a:buSzPts val="5400"/>
              <a:buNone/>
              <a:defRPr b="0" sz="5400">
                <a:solidFill>
                  <a:schemeClr val="dk2"/>
                </a:solidFill>
              </a:defRPr>
            </a:lvl6pPr>
            <a:lvl7pPr lvl="6" algn="l">
              <a:lnSpc>
                <a:spcPct val="100000"/>
              </a:lnSpc>
              <a:spcBef>
                <a:spcPts val="0"/>
              </a:spcBef>
              <a:spcAft>
                <a:spcPts val="0"/>
              </a:spcAft>
              <a:buClr>
                <a:schemeClr val="dk2"/>
              </a:buClr>
              <a:buSzPts val="5400"/>
              <a:buNone/>
              <a:defRPr b="0" sz="5400">
                <a:solidFill>
                  <a:schemeClr val="dk2"/>
                </a:solidFill>
              </a:defRPr>
            </a:lvl7pPr>
            <a:lvl8pPr lvl="7" algn="l">
              <a:lnSpc>
                <a:spcPct val="100000"/>
              </a:lnSpc>
              <a:spcBef>
                <a:spcPts val="0"/>
              </a:spcBef>
              <a:spcAft>
                <a:spcPts val="0"/>
              </a:spcAft>
              <a:buClr>
                <a:schemeClr val="dk2"/>
              </a:buClr>
              <a:buSzPts val="5400"/>
              <a:buNone/>
              <a:defRPr b="0" sz="5400">
                <a:solidFill>
                  <a:schemeClr val="dk2"/>
                </a:solidFill>
              </a:defRPr>
            </a:lvl8pPr>
            <a:lvl9pPr lvl="8" algn="l">
              <a:lnSpc>
                <a:spcPct val="100000"/>
              </a:lnSpc>
              <a:spcBef>
                <a:spcPts val="0"/>
              </a:spcBef>
              <a:spcAft>
                <a:spcPts val="0"/>
              </a:spcAft>
              <a:buClr>
                <a:schemeClr val="dk2"/>
              </a:buClr>
              <a:buSzPts val="5400"/>
              <a:buNone/>
              <a:defRPr b="0" sz="5400">
                <a:solidFill>
                  <a:schemeClr val="dk2"/>
                </a:solidFill>
              </a:defRPr>
            </a:lvl9pPr>
          </a:lstStyle>
          <a:p/>
        </p:txBody>
      </p:sp>
      <p:sp>
        <p:nvSpPr>
          <p:cNvPr id="44" name="Google Shape;44;p29"/>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45" name="Shape 45"/>
        <p:cNvGrpSpPr/>
        <p:nvPr/>
      </p:nvGrpSpPr>
      <p:grpSpPr>
        <a:xfrm>
          <a:off x="0" y="0"/>
          <a:ext cx="0" cy="0"/>
          <a:chOff x="0" y="0"/>
          <a:chExt cx="0" cy="0"/>
        </a:xfrm>
      </p:grpSpPr>
      <p:sp>
        <p:nvSpPr>
          <p:cNvPr id="46" name="Google Shape;46;p30"/>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 name="Google Shape;47;p30"/>
          <p:cNvCxnSpPr/>
          <p:nvPr/>
        </p:nvCxnSpPr>
        <p:spPr>
          <a:xfrm>
            <a:off x="5029200" y="4495800"/>
            <a:ext cx="468313" cy="0"/>
          </a:xfrm>
          <a:prstGeom prst="straightConnector1">
            <a:avLst/>
          </a:prstGeom>
          <a:noFill/>
          <a:ln cap="flat" cmpd="sng" w="19050">
            <a:solidFill>
              <a:schemeClr val="lt1"/>
            </a:solidFill>
            <a:prstDash val="solid"/>
            <a:round/>
            <a:headEnd len="sm" w="sm" type="none"/>
            <a:tailEnd len="sm" w="sm" type="none"/>
          </a:ln>
        </p:spPr>
      </p:cxnSp>
      <p:sp>
        <p:nvSpPr>
          <p:cNvPr id="48" name="Google Shape;48;p30"/>
          <p:cNvSpPr txBox="1"/>
          <p:nvPr>
            <p:ph type="title"/>
          </p:nvPr>
        </p:nvSpPr>
        <p:spPr>
          <a:xfrm>
            <a:off x="265500" y="1039675"/>
            <a:ext cx="4045200" cy="167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9" name="Google Shape;49;p30"/>
          <p:cNvSpPr txBox="1"/>
          <p:nvPr>
            <p:ph idx="1" type="subTitle"/>
          </p:nvPr>
        </p:nvSpPr>
        <p:spPr>
          <a:xfrm>
            <a:off x="265500" y="27268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30"/>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00000"/>
              </a:lnSpc>
              <a:spcBef>
                <a:spcPts val="0"/>
              </a:spcBef>
              <a:spcAft>
                <a:spcPts val="0"/>
              </a:spcAft>
              <a:buClr>
                <a:schemeClr val="lt1"/>
              </a:buClr>
              <a:buSzPts val="1800"/>
              <a:buChar char="●"/>
              <a:defRPr>
                <a:solidFill>
                  <a:schemeClr val="lt1"/>
                </a:solidFill>
              </a:defRPr>
            </a:lvl1pPr>
            <a:lvl2pPr indent="-317500" lvl="1" marL="914400" algn="l">
              <a:lnSpc>
                <a:spcPct val="100000"/>
              </a:lnSpc>
              <a:spcBef>
                <a:spcPts val="1600"/>
              </a:spcBef>
              <a:spcAft>
                <a:spcPts val="0"/>
              </a:spcAft>
              <a:buClr>
                <a:schemeClr val="lt1"/>
              </a:buClr>
              <a:buSzPts val="1400"/>
              <a:buChar char="○"/>
              <a:defRPr>
                <a:solidFill>
                  <a:schemeClr val="lt1"/>
                </a:solidFill>
              </a:defRPr>
            </a:lvl2pPr>
            <a:lvl3pPr indent="-317500" lvl="2" marL="1371600" algn="l">
              <a:lnSpc>
                <a:spcPct val="100000"/>
              </a:lnSpc>
              <a:spcBef>
                <a:spcPts val="1600"/>
              </a:spcBef>
              <a:spcAft>
                <a:spcPts val="0"/>
              </a:spcAft>
              <a:buClr>
                <a:schemeClr val="lt1"/>
              </a:buClr>
              <a:buSzPts val="1400"/>
              <a:buChar char="■"/>
              <a:defRPr>
                <a:solidFill>
                  <a:schemeClr val="lt1"/>
                </a:solidFill>
              </a:defRPr>
            </a:lvl3pPr>
            <a:lvl4pPr indent="-317500" lvl="3" marL="1828800" algn="l">
              <a:lnSpc>
                <a:spcPct val="100000"/>
              </a:lnSpc>
              <a:spcBef>
                <a:spcPts val="1600"/>
              </a:spcBef>
              <a:spcAft>
                <a:spcPts val="0"/>
              </a:spcAft>
              <a:buClr>
                <a:schemeClr val="lt1"/>
              </a:buClr>
              <a:buSzPts val="1400"/>
              <a:buChar char="●"/>
              <a:defRPr>
                <a:solidFill>
                  <a:schemeClr val="lt1"/>
                </a:solidFill>
              </a:defRPr>
            </a:lvl4pPr>
            <a:lvl5pPr indent="-317500" lvl="4" marL="2286000" algn="l">
              <a:lnSpc>
                <a:spcPct val="100000"/>
              </a:lnSpc>
              <a:spcBef>
                <a:spcPts val="1600"/>
              </a:spcBef>
              <a:spcAft>
                <a:spcPts val="0"/>
              </a:spcAft>
              <a:buClr>
                <a:schemeClr val="lt1"/>
              </a:buClr>
              <a:buSzPts val="1400"/>
              <a:buChar char="○"/>
              <a:defRPr>
                <a:solidFill>
                  <a:schemeClr val="lt1"/>
                </a:solidFill>
              </a:defRPr>
            </a:lvl5pPr>
            <a:lvl6pPr indent="-317500" lvl="5" marL="2743200" algn="l">
              <a:lnSpc>
                <a:spcPct val="100000"/>
              </a:lnSpc>
              <a:spcBef>
                <a:spcPts val="1600"/>
              </a:spcBef>
              <a:spcAft>
                <a:spcPts val="0"/>
              </a:spcAft>
              <a:buClr>
                <a:schemeClr val="lt1"/>
              </a:buClr>
              <a:buSzPts val="1400"/>
              <a:buChar char="■"/>
              <a:defRPr>
                <a:solidFill>
                  <a:schemeClr val="lt1"/>
                </a:solidFill>
              </a:defRPr>
            </a:lvl6pPr>
            <a:lvl7pPr indent="-317500" lvl="6" marL="3200400" algn="l">
              <a:lnSpc>
                <a:spcPct val="100000"/>
              </a:lnSpc>
              <a:spcBef>
                <a:spcPts val="1600"/>
              </a:spcBef>
              <a:spcAft>
                <a:spcPts val="0"/>
              </a:spcAft>
              <a:buClr>
                <a:schemeClr val="lt1"/>
              </a:buClr>
              <a:buSzPts val="1400"/>
              <a:buChar char="●"/>
              <a:defRPr>
                <a:solidFill>
                  <a:schemeClr val="lt1"/>
                </a:solidFill>
              </a:defRPr>
            </a:lvl7pPr>
            <a:lvl8pPr indent="-317500" lvl="7" marL="3657600" algn="l">
              <a:lnSpc>
                <a:spcPct val="100000"/>
              </a:lnSpc>
              <a:spcBef>
                <a:spcPts val="1600"/>
              </a:spcBef>
              <a:spcAft>
                <a:spcPts val="0"/>
              </a:spcAft>
              <a:buClr>
                <a:schemeClr val="lt1"/>
              </a:buClr>
              <a:buSzPts val="1400"/>
              <a:buChar char="○"/>
              <a:defRPr>
                <a:solidFill>
                  <a:schemeClr val="lt1"/>
                </a:solidFill>
              </a:defRPr>
            </a:lvl8pPr>
            <a:lvl9pPr indent="-317500" lvl="8" marL="4114800" algn="l">
              <a:lnSpc>
                <a:spcPct val="100000"/>
              </a:lnSpc>
              <a:spcBef>
                <a:spcPts val="1600"/>
              </a:spcBef>
              <a:spcAft>
                <a:spcPts val="1600"/>
              </a:spcAft>
              <a:buClr>
                <a:schemeClr val="lt1"/>
              </a:buClr>
              <a:buSzPts val="1400"/>
              <a:buChar char="■"/>
              <a:defRPr>
                <a:solidFill>
                  <a:schemeClr val="lt1"/>
                </a:solidFill>
              </a:defRPr>
            </a:lvl9pPr>
          </a:lstStyle>
          <a:p/>
        </p:txBody>
      </p:sp>
      <p:sp>
        <p:nvSpPr>
          <p:cNvPr id="51" name="Google Shape;51;p30"/>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solidFill>
                <a:srgbClr val="695D46"/>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52" name="Shape 52"/>
        <p:cNvGrpSpPr/>
        <p:nvPr/>
      </p:nvGrpSpPr>
      <p:grpSpPr>
        <a:xfrm>
          <a:off x="0" y="0"/>
          <a:ext cx="0" cy="0"/>
          <a:chOff x="0" y="0"/>
          <a:chExt cx="0" cy="0"/>
        </a:xfrm>
      </p:grpSpPr>
      <p:sp>
        <p:nvSpPr>
          <p:cNvPr id="53" name="Google Shape;53;p31"/>
          <p:cNvSpPr txBox="1"/>
          <p:nvPr>
            <p:ph idx="1" type="body"/>
          </p:nvPr>
        </p:nvSpPr>
        <p:spPr>
          <a:xfrm>
            <a:off x="311700" y="4230725"/>
            <a:ext cx="5998800" cy="598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4" name="Google Shape;54;p31"/>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311150" y="444500"/>
            <a:ext cx="8521700" cy="708025"/>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 name="Google Shape;7;p22"/>
          <p:cNvSpPr txBox="1"/>
          <p:nvPr>
            <p:ph idx="1" type="body"/>
          </p:nvPr>
        </p:nvSpPr>
        <p:spPr>
          <a:xfrm>
            <a:off x="311150" y="1266825"/>
            <a:ext cx="8521700" cy="33020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 name="Google Shape;8;p22"/>
          <p:cNvSpPr txBox="1"/>
          <p:nvPr>
            <p:ph idx="12" type="sldNum"/>
          </p:nvPr>
        </p:nvSpPr>
        <p:spPr>
          <a:xfrm>
            <a:off x="8472488" y="4662488"/>
            <a:ext cx="549275" cy="3937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695D46"/>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2"/>
          <p:cNvSpPr txBox="1"/>
          <p:nvPr>
            <p:ph idx="1" type="subTitle"/>
          </p:nvPr>
        </p:nvSpPr>
        <p:spPr>
          <a:xfrm>
            <a:off x="311150" y="2428875"/>
            <a:ext cx="8521800" cy="2343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695D46"/>
              </a:buClr>
              <a:buSzPts val="2400"/>
              <a:buFont typeface="Open Sans"/>
              <a:buNone/>
            </a:pPr>
            <a:r>
              <a:rPr lang="en-US">
                <a:solidFill>
                  <a:srgbClr val="695D46"/>
                </a:solidFill>
                <a:latin typeface="Open Sans"/>
                <a:ea typeface="Open Sans"/>
                <a:cs typeface="Open Sans"/>
                <a:sym typeface="Open Sans"/>
              </a:rPr>
              <a:t>Team Members: Riza Khan,Ketan Dhakate,Krishna Parthani, Abhishek Agnihotri </a:t>
            </a:r>
            <a:endParaRPr/>
          </a:p>
          <a:p>
            <a:pPr indent="0" lvl="0" marL="0" rtl="0" algn="ctr">
              <a:lnSpc>
                <a:spcPct val="100000"/>
              </a:lnSpc>
              <a:spcBef>
                <a:spcPts val="0"/>
              </a:spcBef>
              <a:spcAft>
                <a:spcPts val="0"/>
              </a:spcAft>
              <a:buClr>
                <a:srgbClr val="695D46"/>
              </a:buClr>
              <a:buSzPts val="2400"/>
              <a:buFont typeface="Open Sans"/>
              <a:buNone/>
            </a:pPr>
            <a:r>
              <a:rPr lang="en-US">
                <a:solidFill>
                  <a:srgbClr val="695D46"/>
                </a:solidFill>
                <a:latin typeface="Open Sans"/>
                <a:ea typeface="Open Sans"/>
                <a:cs typeface="Open Sans"/>
                <a:sym typeface="Open Sans"/>
              </a:rPr>
              <a:t> Guide:Prof.P.S. Agrawal</a:t>
            </a:r>
            <a:endParaRPr/>
          </a:p>
          <a:p>
            <a:pPr indent="0" lvl="0" marL="0" rtl="0" algn="ctr">
              <a:lnSpc>
                <a:spcPct val="100000"/>
              </a:lnSpc>
              <a:spcBef>
                <a:spcPts val="0"/>
              </a:spcBef>
              <a:spcAft>
                <a:spcPts val="0"/>
              </a:spcAft>
              <a:buClr>
                <a:srgbClr val="695D46"/>
              </a:buClr>
              <a:buSzPts val="2400"/>
              <a:buFont typeface="Open Sans"/>
              <a:buNone/>
            </a:pPr>
            <a:r>
              <a:rPr lang="en-US">
                <a:solidFill>
                  <a:srgbClr val="695D46"/>
                </a:solidFill>
                <a:latin typeface="Open Sans"/>
                <a:ea typeface="Open Sans"/>
                <a:cs typeface="Open Sans"/>
                <a:sym typeface="Open Sans"/>
              </a:rPr>
              <a:t>Session 2022-23</a:t>
            </a:r>
            <a:endParaRPr>
              <a:solidFill>
                <a:srgbClr val="695D46"/>
              </a:solidFill>
              <a:latin typeface="Open Sans"/>
              <a:ea typeface="Open Sans"/>
              <a:cs typeface="Open Sans"/>
              <a:sym typeface="Open Sans"/>
            </a:endParaRPr>
          </a:p>
          <a:p>
            <a:pPr indent="0" lvl="0" marL="0" rtl="0" algn="ctr">
              <a:lnSpc>
                <a:spcPct val="100000"/>
              </a:lnSpc>
              <a:spcBef>
                <a:spcPts val="0"/>
              </a:spcBef>
              <a:spcAft>
                <a:spcPts val="0"/>
              </a:spcAft>
              <a:buClr>
                <a:srgbClr val="695D46"/>
              </a:buClr>
              <a:buSzPts val="2400"/>
              <a:buFont typeface="Open Sans"/>
              <a:buNone/>
            </a:pPr>
            <a:r>
              <a:t/>
            </a:r>
            <a:endParaRPr>
              <a:solidFill>
                <a:srgbClr val="695D46"/>
              </a:solidFill>
              <a:latin typeface="Open Sans"/>
              <a:ea typeface="Open Sans"/>
              <a:cs typeface="Open Sans"/>
              <a:sym typeface="Open Sans"/>
            </a:endParaRPr>
          </a:p>
          <a:p>
            <a:pPr indent="0" lvl="0" marL="0" rtl="0" algn="ctr">
              <a:lnSpc>
                <a:spcPct val="100000"/>
              </a:lnSpc>
              <a:spcBef>
                <a:spcPts val="0"/>
              </a:spcBef>
              <a:spcAft>
                <a:spcPts val="0"/>
              </a:spcAft>
              <a:buClr>
                <a:srgbClr val="695D46"/>
              </a:buClr>
              <a:buSzPts val="2400"/>
              <a:buFont typeface="Open Sans"/>
              <a:buNone/>
            </a:pPr>
            <a:r>
              <a:rPr lang="en-US">
                <a:solidFill>
                  <a:srgbClr val="695D46"/>
                </a:solidFill>
                <a:latin typeface="Open Sans"/>
                <a:ea typeface="Open Sans"/>
                <a:cs typeface="Open Sans"/>
                <a:sym typeface="Open Sans"/>
              </a:rPr>
              <a:t>Department of Electronics &amp; Communication Engg.</a:t>
            </a:r>
            <a:endParaRPr/>
          </a:p>
          <a:p>
            <a:pPr indent="0" lvl="0" marL="0" rtl="0" algn="ctr">
              <a:lnSpc>
                <a:spcPct val="100000"/>
              </a:lnSpc>
              <a:spcBef>
                <a:spcPts val="0"/>
              </a:spcBef>
              <a:spcAft>
                <a:spcPts val="0"/>
              </a:spcAft>
              <a:buClr>
                <a:srgbClr val="695D46"/>
              </a:buClr>
              <a:buSzPts val="2400"/>
              <a:buFont typeface="Open Sans"/>
              <a:buNone/>
            </a:pPr>
            <a:r>
              <a:t/>
            </a:r>
            <a:endParaRPr>
              <a:solidFill>
                <a:srgbClr val="695D46"/>
              </a:solidFill>
              <a:latin typeface="Open Sans"/>
              <a:ea typeface="Open Sans"/>
              <a:cs typeface="Open Sans"/>
              <a:sym typeface="Open Sans"/>
            </a:endParaRPr>
          </a:p>
        </p:txBody>
      </p:sp>
      <p:sp>
        <p:nvSpPr>
          <p:cNvPr id="67" name="Google Shape;67;p2"/>
          <p:cNvSpPr txBox="1"/>
          <p:nvPr>
            <p:ph type="ctrTitle"/>
          </p:nvPr>
        </p:nvSpPr>
        <p:spPr>
          <a:xfrm>
            <a:off x="1004100" y="1320725"/>
            <a:ext cx="7135800" cy="675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accent1"/>
              </a:buClr>
              <a:buSzPts val="5400"/>
              <a:buFont typeface="PT Sans Narrow"/>
              <a:buNone/>
            </a:pPr>
            <a:r>
              <a:rPr b="1" lang="en-US" sz="3600">
                <a:solidFill>
                  <a:srgbClr val="990000"/>
                </a:solidFill>
                <a:latin typeface="Lobster"/>
                <a:ea typeface="Lobster"/>
                <a:cs typeface="Lobster"/>
                <a:sym typeface="Lobster"/>
              </a:rPr>
              <a:t>Leaf Disease Detection</a:t>
            </a:r>
            <a:endParaRPr b="1">
              <a:solidFill>
                <a:schemeClr val="accent1"/>
              </a:solidFill>
              <a:latin typeface="PT Sans Narrow"/>
              <a:ea typeface="PT Sans Narrow"/>
              <a:cs typeface="PT Sans Narrow"/>
              <a:sym typeface="PT Sans Narrow"/>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6"/>
          <p:cNvSpPr txBox="1"/>
          <p:nvPr/>
        </p:nvSpPr>
        <p:spPr>
          <a:xfrm>
            <a:off x="561592" y="913130"/>
            <a:ext cx="8020800" cy="4155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US" sz="1200" u="none" cap="none" strike="noStrike">
                <a:solidFill>
                  <a:srgbClr val="000000"/>
                </a:solidFill>
                <a:latin typeface="Times New Roman"/>
                <a:ea typeface="Times New Roman"/>
                <a:cs typeface="Times New Roman"/>
                <a:sym typeface="Times New Roman"/>
              </a:rPr>
              <a:t>Support Vector Machines (SVM) is a supervised machine learning algorithm that can be used for classification and regression tasks. In the context of leaf disease detection, SVM can be employed to classify whether a leaf is healthy or diseased based on various features extracted from the leaf images.</a:t>
            </a:r>
            <a:endParaRPr i="0" sz="12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i="0" lang="en-US" sz="1200" u="none" cap="none" strike="noStrike">
                <a:solidFill>
                  <a:srgbClr val="000000"/>
                </a:solidFill>
                <a:latin typeface="Times New Roman"/>
                <a:ea typeface="Times New Roman"/>
                <a:cs typeface="Times New Roman"/>
                <a:sym typeface="Times New Roman"/>
              </a:rPr>
              <a:t>Here's a high-level overview of how SVM works:</a:t>
            </a:r>
            <a:endParaRPr i="0" sz="1200" u="none" cap="none" strike="noStrike">
              <a:solidFill>
                <a:srgbClr val="000000"/>
              </a:solidFill>
              <a:latin typeface="Times New Roman"/>
              <a:ea typeface="Times New Roman"/>
              <a:cs typeface="Times New Roman"/>
              <a:sym typeface="Times New Roman"/>
            </a:endParaRPr>
          </a:p>
          <a:p>
            <a:pPr indent="-146050" lvl="0" marL="176213" marR="0" rtl="0" algn="l">
              <a:lnSpc>
                <a:spcPct val="100000"/>
              </a:lnSpc>
              <a:spcBef>
                <a:spcPts val="0"/>
              </a:spcBef>
              <a:spcAft>
                <a:spcPts val="0"/>
              </a:spcAft>
              <a:buClr>
                <a:srgbClr val="000000"/>
              </a:buClr>
              <a:buSzPts val="1200"/>
              <a:buFont typeface="Arial"/>
              <a:buChar char="•"/>
            </a:pPr>
            <a:r>
              <a:rPr b="1" i="0" lang="en-US" sz="1200" u="none" cap="none" strike="noStrike">
                <a:solidFill>
                  <a:srgbClr val="000000"/>
                </a:solidFill>
                <a:latin typeface="Times New Roman"/>
                <a:ea typeface="Times New Roman"/>
                <a:cs typeface="Times New Roman"/>
                <a:sym typeface="Times New Roman"/>
              </a:rPr>
              <a:t>Data preparation: </a:t>
            </a:r>
            <a:r>
              <a:rPr i="0" lang="en-US" sz="1200" u="none" cap="none" strike="noStrike">
                <a:solidFill>
                  <a:srgbClr val="000000"/>
                </a:solidFill>
                <a:latin typeface="Times New Roman"/>
                <a:ea typeface="Times New Roman"/>
                <a:cs typeface="Times New Roman"/>
                <a:sym typeface="Times New Roman"/>
              </a:rPr>
              <a:t>Collect a dataset of leaf images, where each image is labeled as healthy or diseased. Extract relevant features from these images, such as color histograms, texture descriptors, or shape characteristics. Also, preprocess the data by normalizing or scaling the features if necessary.</a:t>
            </a:r>
            <a:endParaRPr i="0" sz="1200" u="none" cap="none" strike="noStrike">
              <a:solidFill>
                <a:srgbClr val="000000"/>
              </a:solidFill>
              <a:latin typeface="Times New Roman"/>
              <a:ea typeface="Times New Roman"/>
              <a:cs typeface="Times New Roman"/>
              <a:sym typeface="Times New Roman"/>
            </a:endParaRPr>
          </a:p>
          <a:p>
            <a:pPr indent="-146050" lvl="0" marL="176213" marR="0" rtl="0" algn="l">
              <a:lnSpc>
                <a:spcPct val="100000"/>
              </a:lnSpc>
              <a:spcBef>
                <a:spcPts val="0"/>
              </a:spcBef>
              <a:spcAft>
                <a:spcPts val="0"/>
              </a:spcAft>
              <a:buClr>
                <a:srgbClr val="000000"/>
              </a:buClr>
              <a:buSzPts val="1200"/>
              <a:buFont typeface="Arial"/>
              <a:buChar char="•"/>
            </a:pPr>
            <a:r>
              <a:rPr b="1" i="0" lang="en-US" sz="1200" u="none" cap="none" strike="noStrike">
                <a:solidFill>
                  <a:srgbClr val="000000"/>
                </a:solidFill>
                <a:latin typeface="Times New Roman"/>
                <a:ea typeface="Times New Roman"/>
                <a:cs typeface="Times New Roman"/>
                <a:sym typeface="Times New Roman"/>
              </a:rPr>
              <a:t>Feature representation: </a:t>
            </a:r>
            <a:r>
              <a:rPr i="0" lang="en-US" sz="1200" u="none" cap="none" strike="noStrike">
                <a:solidFill>
                  <a:srgbClr val="000000"/>
                </a:solidFill>
                <a:latin typeface="Times New Roman"/>
                <a:ea typeface="Times New Roman"/>
                <a:cs typeface="Times New Roman"/>
                <a:sym typeface="Times New Roman"/>
              </a:rPr>
              <a:t>Represent each leaf image using the extracted features. This step aims to transform the raw image data into a format that SVM can understand and process.</a:t>
            </a:r>
            <a:endParaRPr i="0" sz="1200" u="none" cap="none" strike="noStrike">
              <a:solidFill>
                <a:srgbClr val="000000"/>
              </a:solidFill>
              <a:latin typeface="Times New Roman"/>
              <a:ea typeface="Times New Roman"/>
              <a:cs typeface="Times New Roman"/>
              <a:sym typeface="Times New Roman"/>
            </a:endParaRPr>
          </a:p>
          <a:p>
            <a:pPr indent="-146050" lvl="0" marL="176213" marR="0" rtl="0" algn="l">
              <a:lnSpc>
                <a:spcPct val="100000"/>
              </a:lnSpc>
              <a:spcBef>
                <a:spcPts val="0"/>
              </a:spcBef>
              <a:spcAft>
                <a:spcPts val="0"/>
              </a:spcAft>
              <a:buClr>
                <a:srgbClr val="000000"/>
              </a:buClr>
              <a:buSzPts val="1200"/>
              <a:buFont typeface="Arial"/>
              <a:buChar char="•"/>
            </a:pPr>
            <a:r>
              <a:rPr b="1" i="0" lang="en-US" sz="1200" u="none" cap="none" strike="noStrike">
                <a:solidFill>
                  <a:srgbClr val="000000"/>
                </a:solidFill>
                <a:latin typeface="Times New Roman"/>
                <a:ea typeface="Times New Roman"/>
                <a:cs typeface="Times New Roman"/>
                <a:sym typeface="Times New Roman"/>
              </a:rPr>
              <a:t>Training phase: </a:t>
            </a:r>
            <a:r>
              <a:rPr i="0" lang="en-US" sz="1200" u="none" cap="none" strike="noStrike">
                <a:solidFill>
                  <a:srgbClr val="000000"/>
                </a:solidFill>
                <a:latin typeface="Times New Roman"/>
                <a:ea typeface="Times New Roman"/>
                <a:cs typeface="Times New Roman"/>
                <a:sym typeface="Times New Roman"/>
              </a:rPr>
              <a:t>In this step, the SVM model learns the boundary that separates healthy and diseased leaves in the feature space. SVM finds the best hyperplane that maximally separates the two classes while maximizing the margin (distance) between the hyperplane and the support vectors (data points closest to the hyperplane).</a:t>
            </a:r>
            <a:endParaRPr i="0" sz="1200" u="none" cap="none" strike="noStrike">
              <a:solidFill>
                <a:srgbClr val="000000"/>
              </a:solidFill>
              <a:latin typeface="Times New Roman"/>
              <a:ea typeface="Times New Roman"/>
              <a:cs typeface="Times New Roman"/>
              <a:sym typeface="Times New Roman"/>
            </a:endParaRPr>
          </a:p>
          <a:p>
            <a:pPr indent="-146050" lvl="0" marL="176213" marR="0" rtl="0" algn="l">
              <a:lnSpc>
                <a:spcPct val="100000"/>
              </a:lnSpc>
              <a:spcBef>
                <a:spcPts val="0"/>
              </a:spcBef>
              <a:spcAft>
                <a:spcPts val="0"/>
              </a:spcAft>
              <a:buClr>
                <a:srgbClr val="000000"/>
              </a:buClr>
              <a:buSzPts val="1200"/>
              <a:buFont typeface="Arial"/>
              <a:buChar char="•"/>
            </a:pPr>
            <a:r>
              <a:rPr b="1" i="0" lang="en-US" sz="1200" u="none" cap="none" strike="noStrike">
                <a:solidFill>
                  <a:srgbClr val="000000"/>
                </a:solidFill>
                <a:latin typeface="Times New Roman"/>
                <a:ea typeface="Times New Roman"/>
                <a:cs typeface="Times New Roman"/>
                <a:sym typeface="Times New Roman"/>
              </a:rPr>
              <a:t>Kernel trick: </a:t>
            </a:r>
            <a:r>
              <a:rPr i="0" lang="en-US" sz="1200" u="none" cap="none" strike="noStrike">
                <a:solidFill>
                  <a:srgbClr val="000000"/>
                </a:solidFill>
                <a:latin typeface="Times New Roman"/>
                <a:ea typeface="Times New Roman"/>
                <a:cs typeface="Times New Roman"/>
                <a:sym typeface="Times New Roman"/>
              </a:rPr>
              <a:t>SVM can employ the kernel trick to transform the input feature space into a higher-dimensional space, allowing for nonlinear separation of data. This helps SVM capture complex relationships between features and improve classification performance.</a:t>
            </a:r>
            <a:endParaRPr i="0" sz="1200" u="none" cap="none" strike="noStrike">
              <a:solidFill>
                <a:srgbClr val="000000"/>
              </a:solidFill>
              <a:latin typeface="Times New Roman"/>
              <a:ea typeface="Times New Roman"/>
              <a:cs typeface="Times New Roman"/>
              <a:sym typeface="Times New Roman"/>
            </a:endParaRPr>
          </a:p>
          <a:p>
            <a:pPr indent="-146050" lvl="0" marL="176213" marR="0" rtl="0" algn="l">
              <a:lnSpc>
                <a:spcPct val="100000"/>
              </a:lnSpc>
              <a:spcBef>
                <a:spcPts val="0"/>
              </a:spcBef>
              <a:spcAft>
                <a:spcPts val="0"/>
              </a:spcAft>
              <a:buClr>
                <a:srgbClr val="000000"/>
              </a:buClr>
              <a:buSzPts val="1200"/>
              <a:buFont typeface="Arial"/>
              <a:buChar char="•"/>
            </a:pPr>
            <a:r>
              <a:rPr b="1" i="0" lang="en-US" sz="1200" u="none" cap="none" strike="noStrike">
                <a:solidFill>
                  <a:srgbClr val="000000"/>
                </a:solidFill>
                <a:latin typeface="Times New Roman"/>
                <a:ea typeface="Times New Roman"/>
                <a:cs typeface="Times New Roman"/>
                <a:sym typeface="Times New Roman"/>
              </a:rPr>
              <a:t>Classification phase: </a:t>
            </a:r>
            <a:r>
              <a:rPr i="0" lang="en-US" sz="1200" u="none" cap="none" strike="noStrike">
                <a:solidFill>
                  <a:srgbClr val="000000"/>
                </a:solidFill>
                <a:latin typeface="Times New Roman"/>
                <a:ea typeface="Times New Roman"/>
                <a:cs typeface="Times New Roman"/>
                <a:sym typeface="Times New Roman"/>
              </a:rPr>
              <a:t>Once the SVM model is trained, it can be used to classify new, unseen leaf images. The SVM calculates the distance (or similarity) of the new leaf image to the hyperplane learned during training. Based on this distance and the location of the new sample in the feature space, the SVM assigns a label, i.e., healthy or diseased, to the leaf.</a:t>
            </a:r>
            <a:endParaRPr i="0" sz="12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i="0" lang="en-US" sz="1200" u="none" cap="none" strike="noStrike">
                <a:solidFill>
                  <a:srgbClr val="000000"/>
                </a:solidFill>
                <a:latin typeface="Times New Roman"/>
                <a:ea typeface="Times New Roman"/>
                <a:cs typeface="Times New Roman"/>
                <a:sym typeface="Times New Roman"/>
              </a:rPr>
              <a:t>SVM is known for its ability to handle high-dimensional feature spaces and its robustness against overfitting. It can effectively classify leaf diseases by finding a decision boundary that separates healthy and diseased leaves based on the extracted features. However, the performance of SVM heavily depends on the quality and relevance of the chosen features, as well as the choice of appropriate parameters and the training dataset.</a:t>
            </a:r>
            <a:endParaRPr i="0" sz="1200" u="none" cap="none" strike="noStrike">
              <a:solidFill>
                <a:srgbClr val="000000"/>
              </a:solidFill>
              <a:latin typeface="Times New Roman"/>
              <a:ea typeface="Times New Roman"/>
              <a:cs typeface="Times New Roman"/>
              <a:sym typeface="Times New Roman"/>
            </a:endParaRPr>
          </a:p>
        </p:txBody>
      </p:sp>
      <p:sp>
        <p:nvSpPr>
          <p:cNvPr id="136" name="Google Shape;136;p16"/>
          <p:cNvSpPr txBox="1"/>
          <p:nvPr>
            <p:ph type="title"/>
          </p:nvPr>
        </p:nvSpPr>
        <p:spPr>
          <a:xfrm>
            <a:off x="311100" y="150475"/>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Working of SVM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5"/>
          <p:cNvSpPr txBox="1"/>
          <p:nvPr/>
        </p:nvSpPr>
        <p:spPr>
          <a:xfrm>
            <a:off x="555000" y="1182825"/>
            <a:ext cx="8034000" cy="3894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US" sz="1300" u="none" cap="none" strike="noStrike">
                <a:solidFill>
                  <a:srgbClr val="000000"/>
                </a:solidFill>
                <a:latin typeface="Times New Roman"/>
                <a:ea typeface="Times New Roman"/>
                <a:cs typeface="Times New Roman"/>
                <a:sym typeface="Times New Roman"/>
              </a:rPr>
              <a:t>Convolutional Neural Networks (CNN) have proven to be very effective in leaf disease detection. The working of CNN in leaf disease detection involves several steps:</a:t>
            </a:r>
            <a:endParaRPr i="0" sz="1300" u="none" cap="none" strike="noStrike">
              <a:solidFill>
                <a:srgbClr val="000000"/>
              </a:solidFill>
              <a:latin typeface="Times New Roman"/>
              <a:ea typeface="Times New Roman"/>
              <a:cs typeface="Times New Roman"/>
              <a:sym typeface="Times New Roman"/>
            </a:endParaRPr>
          </a:p>
          <a:p>
            <a:pPr indent="-266700" lvl="0" marL="290512" marR="0" rtl="0" algn="l">
              <a:lnSpc>
                <a:spcPct val="100000"/>
              </a:lnSpc>
              <a:spcBef>
                <a:spcPts val="0"/>
              </a:spcBef>
              <a:spcAft>
                <a:spcPts val="0"/>
              </a:spcAft>
              <a:buClr>
                <a:srgbClr val="000000"/>
              </a:buClr>
              <a:buSzPts val="1300"/>
              <a:buFont typeface="Arial"/>
              <a:buChar char="•"/>
            </a:pPr>
            <a:r>
              <a:rPr b="1" i="0" lang="en-US" sz="1300" u="none" cap="none" strike="noStrike">
                <a:solidFill>
                  <a:srgbClr val="000000"/>
                </a:solidFill>
                <a:latin typeface="Times New Roman"/>
                <a:ea typeface="Times New Roman"/>
                <a:cs typeface="Times New Roman"/>
                <a:sym typeface="Times New Roman"/>
              </a:rPr>
              <a:t>Data Preprocessing</a:t>
            </a:r>
            <a:r>
              <a:rPr i="0" lang="en-US" sz="1300" u="none" cap="none" strike="noStrike">
                <a:solidFill>
                  <a:srgbClr val="000000"/>
                </a:solidFill>
                <a:latin typeface="Times New Roman"/>
                <a:ea typeface="Times New Roman"/>
                <a:cs typeface="Times New Roman"/>
                <a:sym typeface="Times New Roman"/>
              </a:rPr>
              <a:t>: The first step is to preprocess the input images. This may involve resizing the images, normalizing the pixel values, and applying other image processing techniques.</a:t>
            </a:r>
            <a:endParaRPr i="0" sz="1300" u="none" cap="none" strike="noStrike">
              <a:solidFill>
                <a:srgbClr val="000000"/>
              </a:solidFill>
              <a:latin typeface="Times New Roman"/>
              <a:ea typeface="Times New Roman"/>
              <a:cs typeface="Times New Roman"/>
              <a:sym typeface="Times New Roman"/>
            </a:endParaRPr>
          </a:p>
          <a:p>
            <a:pPr indent="-266700" lvl="0" marL="290512" marR="0" rtl="0" algn="l">
              <a:lnSpc>
                <a:spcPct val="100000"/>
              </a:lnSpc>
              <a:spcBef>
                <a:spcPts val="0"/>
              </a:spcBef>
              <a:spcAft>
                <a:spcPts val="0"/>
              </a:spcAft>
              <a:buClr>
                <a:srgbClr val="000000"/>
              </a:buClr>
              <a:buSzPts val="1300"/>
              <a:buFont typeface="Arial"/>
              <a:buChar char="•"/>
            </a:pPr>
            <a:r>
              <a:rPr b="1" i="0" lang="en-US" sz="1300" u="none" cap="none" strike="noStrike">
                <a:solidFill>
                  <a:srgbClr val="000000"/>
                </a:solidFill>
                <a:latin typeface="Times New Roman"/>
                <a:ea typeface="Times New Roman"/>
                <a:cs typeface="Times New Roman"/>
                <a:sym typeface="Times New Roman"/>
              </a:rPr>
              <a:t>Convolutional Layers</a:t>
            </a:r>
            <a:r>
              <a:rPr i="0" lang="en-US" sz="1300" u="none" cap="none" strike="noStrike">
                <a:solidFill>
                  <a:srgbClr val="000000"/>
                </a:solidFill>
                <a:latin typeface="Times New Roman"/>
                <a:ea typeface="Times New Roman"/>
                <a:cs typeface="Times New Roman"/>
                <a:sym typeface="Times New Roman"/>
              </a:rPr>
              <a:t>: The next step is to apply convolutional layers to the preprocessed images. The convolutional layers are responsible for extracting features from the images. These features are learned by the network during the training process.</a:t>
            </a:r>
            <a:endParaRPr i="0" sz="1300" u="none" cap="none" strike="noStrike">
              <a:solidFill>
                <a:srgbClr val="000000"/>
              </a:solidFill>
              <a:latin typeface="Times New Roman"/>
              <a:ea typeface="Times New Roman"/>
              <a:cs typeface="Times New Roman"/>
              <a:sym typeface="Times New Roman"/>
            </a:endParaRPr>
          </a:p>
          <a:p>
            <a:pPr indent="-266700" lvl="0" marL="290512" marR="0" rtl="0" algn="l">
              <a:lnSpc>
                <a:spcPct val="100000"/>
              </a:lnSpc>
              <a:spcBef>
                <a:spcPts val="0"/>
              </a:spcBef>
              <a:spcAft>
                <a:spcPts val="0"/>
              </a:spcAft>
              <a:buClr>
                <a:srgbClr val="000000"/>
              </a:buClr>
              <a:buSzPts val="1300"/>
              <a:buFont typeface="Arial"/>
              <a:buChar char="•"/>
            </a:pPr>
            <a:r>
              <a:rPr b="1" i="0" lang="en-US" sz="1300" u="none" cap="none" strike="noStrike">
                <a:solidFill>
                  <a:srgbClr val="000000"/>
                </a:solidFill>
                <a:latin typeface="Times New Roman"/>
                <a:ea typeface="Times New Roman"/>
                <a:cs typeface="Times New Roman"/>
                <a:sym typeface="Times New Roman"/>
              </a:rPr>
              <a:t>Pooling Layers</a:t>
            </a:r>
            <a:r>
              <a:rPr i="0" lang="en-US" sz="1300" u="none" cap="none" strike="noStrike">
                <a:solidFill>
                  <a:srgbClr val="000000"/>
                </a:solidFill>
                <a:latin typeface="Times New Roman"/>
                <a:ea typeface="Times New Roman"/>
                <a:cs typeface="Times New Roman"/>
                <a:sym typeface="Times New Roman"/>
              </a:rPr>
              <a:t>: After the convolutional layers, pooling layers are applied. Pooling layers reduce the spatial dimensions of the feature maps by downsampling the images. This helps to reduce the computational cost and also prevents overfitting.</a:t>
            </a:r>
            <a:endParaRPr i="0" sz="1300" u="none" cap="none" strike="noStrike">
              <a:solidFill>
                <a:srgbClr val="000000"/>
              </a:solidFill>
              <a:latin typeface="Times New Roman"/>
              <a:ea typeface="Times New Roman"/>
              <a:cs typeface="Times New Roman"/>
              <a:sym typeface="Times New Roman"/>
            </a:endParaRPr>
          </a:p>
          <a:p>
            <a:pPr indent="-266700" lvl="0" marL="290512" marR="0" rtl="0" algn="l">
              <a:lnSpc>
                <a:spcPct val="100000"/>
              </a:lnSpc>
              <a:spcBef>
                <a:spcPts val="0"/>
              </a:spcBef>
              <a:spcAft>
                <a:spcPts val="0"/>
              </a:spcAft>
              <a:buClr>
                <a:srgbClr val="000000"/>
              </a:buClr>
              <a:buSzPts val="1300"/>
              <a:buFont typeface="Arial"/>
              <a:buChar char="•"/>
            </a:pPr>
            <a:r>
              <a:rPr b="1" i="0" lang="en-US" sz="1300" u="none" cap="none" strike="noStrike">
                <a:solidFill>
                  <a:srgbClr val="000000"/>
                </a:solidFill>
                <a:latin typeface="Times New Roman"/>
                <a:ea typeface="Times New Roman"/>
                <a:cs typeface="Times New Roman"/>
                <a:sym typeface="Times New Roman"/>
              </a:rPr>
              <a:t>Fully Connected Layers</a:t>
            </a:r>
            <a:r>
              <a:rPr i="0" lang="en-US" sz="1300" u="none" cap="none" strike="noStrike">
                <a:solidFill>
                  <a:srgbClr val="000000"/>
                </a:solidFill>
                <a:latin typeface="Times New Roman"/>
                <a:ea typeface="Times New Roman"/>
                <a:cs typeface="Times New Roman"/>
                <a:sym typeface="Times New Roman"/>
              </a:rPr>
              <a:t>: Once the feature maps have been downsampled, they are flattened and passed through a fully connected layer. This layer performs classification on the extracted features to determine the type of leaf disease present.</a:t>
            </a:r>
            <a:endParaRPr i="0" sz="1300" u="none" cap="none" strike="noStrike">
              <a:solidFill>
                <a:srgbClr val="000000"/>
              </a:solidFill>
              <a:latin typeface="Times New Roman"/>
              <a:ea typeface="Times New Roman"/>
              <a:cs typeface="Times New Roman"/>
              <a:sym typeface="Times New Roman"/>
            </a:endParaRPr>
          </a:p>
          <a:p>
            <a:pPr indent="-266700" lvl="0" marL="290512" marR="0" rtl="0" algn="l">
              <a:lnSpc>
                <a:spcPct val="100000"/>
              </a:lnSpc>
              <a:spcBef>
                <a:spcPts val="0"/>
              </a:spcBef>
              <a:spcAft>
                <a:spcPts val="0"/>
              </a:spcAft>
              <a:buClr>
                <a:srgbClr val="000000"/>
              </a:buClr>
              <a:buSzPts val="1300"/>
              <a:buFont typeface="Arial"/>
              <a:buChar char="•"/>
            </a:pPr>
            <a:r>
              <a:rPr b="1" i="0" lang="en-US" sz="1300" u="none" cap="none" strike="noStrike">
                <a:solidFill>
                  <a:srgbClr val="000000"/>
                </a:solidFill>
                <a:latin typeface="Times New Roman"/>
                <a:ea typeface="Times New Roman"/>
                <a:cs typeface="Times New Roman"/>
                <a:sym typeface="Times New Roman"/>
              </a:rPr>
              <a:t>Output Layer</a:t>
            </a:r>
            <a:r>
              <a:rPr i="0" lang="en-US" sz="1300" u="none" cap="none" strike="noStrike">
                <a:solidFill>
                  <a:srgbClr val="000000"/>
                </a:solidFill>
                <a:latin typeface="Times New Roman"/>
                <a:ea typeface="Times New Roman"/>
                <a:cs typeface="Times New Roman"/>
                <a:sym typeface="Times New Roman"/>
              </a:rPr>
              <a:t>: Finally, the output layer of the CNN produces the probability distribution over the different classes of leaf diseases.</a:t>
            </a:r>
            <a:endParaRPr i="0" sz="13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i="0" lang="en-US" sz="1300" u="none" cap="none" strike="noStrike">
                <a:solidFill>
                  <a:srgbClr val="000000"/>
                </a:solidFill>
                <a:latin typeface="Times New Roman"/>
                <a:ea typeface="Times New Roman"/>
                <a:cs typeface="Times New Roman"/>
                <a:sym typeface="Times New Roman"/>
              </a:rPr>
              <a:t>During training, the weights of the CNN are updated using backpropagation to minimize the loss function. This allows the CNN to learn to identify the patterns and features that are important for distinguishing between different types of leaf diseases.</a:t>
            </a:r>
            <a:r>
              <a:rPr lang="en-US" sz="1300">
                <a:latin typeface="Times New Roman"/>
                <a:ea typeface="Times New Roman"/>
                <a:cs typeface="Times New Roman"/>
                <a:sym typeface="Times New Roman"/>
              </a:rPr>
              <a:t>Basically, </a:t>
            </a:r>
            <a:r>
              <a:rPr i="0" lang="en-US" sz="1300" u="none" cap="none" strike="noStrike">
                <a:solidFill>
                  <a:srgbClr val="000000"/>
                </a:solidFill>
                <a:latin typeface="Times New Roman"/>
                <a:ea typeface="Times New Roman"/>
                <a:cs typeface="Times New Roman"/>
                <a:sym typeface="Times New Roman"/>
              </a:rPr>
              <a:t>CNNs use a combination of convolutional layers, pooling layers, and fully connected layers to extract features from preprocessed images, which are then used to classify the type of leaf disease present.</a:t>
            </a:r>
            <a:endParaRPr i="0" sz="1300" u="none" cap="none" strike="noStrike">
              <a:solidFill>
                <a:srgbClr val="000000"/>
              </a:solidFill>
              <a:latin typeface="Times New Roman"/>
              <a:ea typeface="Times New Roman"/>
              <a:cs typeface="Times New Roman"/>
              <a:sym typeface="Times New Roman"/>
            </a:endParaRPr>
          </a:p>
        </p:txBody>
      </p:sp>
      <p:sp>
        <p:nvSpPr>
          <p:cNvPr id="142" name="Google Shape;142;p15"/>
          <p:cNvSpPr txBox="1"/>
          <p:nvPr>
            <p:ph type="title"/>
          </p:nvPr>
        </p:nvSpPr>
        <p:spPr>
          <a:xfrm>
            <a:off x="311100" y="316400"/>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Working of CNN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222d38786cf_1_0"/>
          <p:cNvSpPr txBox="1"/>
          <p:nvPr>
            <p:ph type="title"/>
          </p:nvPr>
        </p:nvSpPr>
        <p:spPr>
          <a:xfrm>
            <a:off x="311100" y="107900"/>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Results (Intermediate results/simulation results)</a:t>
            </a:r>
            <a:endParaRPr/>
          </a:p>
        </p:txBody>
      </p:sp>
      <p:sp>
        <p:nvSpPr>
          <p:cNvPr id="148" name="Google Shape;148;g222d38786cf_1_0"/>
          <p:cNvSpPr txBox="1"/>
          <p:nvPr/>
        </p:nvSpPr>
        <p:spPr>
          <a:xfrm>
            <a:off x="2358250" y="896675"/>
            <a:ext cx="42696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0" i="0" lang="en-US" sz="1500" u="none" cap="none" strike="noStrike">
                <a:solidFill>
                  <a:srgbClr val="000000"/>
                </a:solidFill>
                <a:latin typeface="Times New Roman"/>
                <a:ea typeface="Times New Roman"/>
                <a:cs typeface="Times New Roman"/>
                <a:sym typeface="Times New Roman"/>
              </a:rPr>
              <a:t>Accuracy of test data using </a:t>
            </a:r>
            <a:r>
              <a:rPr lang="en-US" sz="1500">
                <a:latin typeface="Times New Roman"/>
                <a:ea typeface="Times New Roman"/>
                <a:cs typeface="Times New Roman"/>
                <a:sym typeface="Times New Roman"/>
              </a:rPr>
              <a:t>SVM</a:t>
            </a:r>
            <a:endParaRPr b="0" i="0" sz="1500" u="none" cap="none" strike="noStrike">
              <a:solidFill>
                <a:srgbClr val="000000"/>
              </a:solidFill>
              <a:latin typeface="Times New Roman"/>
              <a:ea typeface="Times New Roman"/>
              <a:cs typeface="Times New Roman"/>
              <a:sym typeface="Times New Roman"/>
            </a:endParaRPr>
          </a:p>
        </p:txBody>
      </p:sp>
      <p:pic>
        <p:nvPicPr>
          <p:cNvPr id="149" name="Google Shape;149;g222d38786cf_1_0"/>
          <p:cNvPicPr preferRelativeResize="0"/>
          <p:nvPr/>
        </p:nvPicPr>
        <p:blipFill>
          <a:blip r:embed="rId3">
            <a:alphaModFix/>
          </a:blip>
          <a:stretch>
            <a:fillRect/>
          </a:stretch>
        </p:blipFill>
        <p:spPr>
          <a:xfrm>
            <a:off x="1406950" y="2036075"/>
            <a:ext cx="6172200" cy="1581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9"/>
          <p:cNvSpPr txBox="1"/>
          <p:nvPr>
            <p:ph type="title"/>
          </p:nvPr>
        </p:nvSpPr>
        <p:spPr>
          <a:xfrm>
            <a:off x="311100" y="188675"/>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Results (Intermediate results/simulation results)</a:t>
            </a:r>
            <a:endParaRPr/>
          </a:p>
        </p:txBody>
      </p:sp>
      <p:pic>
        <p:nvPicPr>
          <p:cNvPr id="155" name="Google Shape;155;p9"/>
          <p:cNvPicPr preferRelativeResize="0"/>
          <p:nvPr/>
        </p:nvPicPr>
        <p:blipFill rotWithShape="1">
          <a:blip r:embed="rId3">
            <a:alphaModFix/>
          </a:blip>
          <a:srcRect b="19247" l="3614" r="0" t="40785"/>
          <a:stretch/>
        </p:blipFill>
        <p:spPr>
          <a:xfrm>
            <a:off x="225238" y="1300150"/>
            <a:ext cx="8693525" cy="3546650"/>
          </a:xfrm>
          <a:prstGeom prst="rect">
            <a:avLst/>
          </a:prstGeom>
          <a:noFill/>
          <a:ln>
            <a:noFill/>
          </a:ln>
        </p:spPr>
      </p:pic>
      <p:sp>
        <p:nvSpPr>
          <p:cNvPr id="156" name="Google Shape;156;p9"/>
          <p:cNvSpPr txBox="1"/>
          <p:nvPr/>
        </p:nvSpPr>
        <p:spPr>
          <a:xfrm>
            <a:off x="2358250" y="896675"/>
            <a:ext cx="42696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0" i="0" lang="en-US" sz="1500" u="none" cap="none" strike="noStrike">
                <a:solidFill>
                  <a:srgbClr val="000000"/>
                </a:solidFill>
                <a:latin typeface="Times New Roman"/>
                <a:ea typeface="Times New Roman"/>
                <a:cs typeface="Times New Roman"/>
                <a:sym typeface="Times New Roman"/>
              </a:rPr>
              <a:t>Accuracy of train data using CNN</a:t>
            </a:r>
            <a:endParaRPr b="0" i="0" sz="15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0"/>
          <p:cNvSpPr txBox="1"/>
          <p:nvPr>
            <p:ph type="title"/>
          </p:nvPr>
        </p:nvSpPr>
        <p:spPr>
          <a:xfrm>
            <a:off x="311100" y="107900"/>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Results (Intermediate results/simulation results)</a:t>
            </a:r>
            <a:endParaRPr/>
          </a:p>
        </p:txBody>
      </p:sp>
      <p:pic>
        <p:nvPicPr>
          <p:cNvPr id="162" name="Google Shape;162;p10"/>
          <p:cNvPicPr preferRelativeResize="0"/>
          <p:nvPr/>
        </p:nvPicPr>
        <p:blipFill rotWithShape="1">
          <a:blip r:embed="rId3">
            <a:alphaModFix/>
          </a:blip>
          <a:srcRect b="31501" l="20247" r="2851" t="57155"/>
          <a:stretch/>
        </p:blipFill>
        <p:spPr>
          <a:xfrm>
            <a:off x="460850" y="1312175"/>
            <a:ext cx="8222299" cy="3334824"/>
          </a:xfrm>
          <a:prstGeom prst="rect">
            <a:avLst/>
          </a:prstGeom>
          <a:noFill/>
          <a:ln>
            <a:noFill/>
          </a:ln>
        </p:spPr>
      </p:pic>
      <p:sp>
        <p:nvSpPr>
          <p:cNvPr id="163" name="Google Shape;163;p10"/>
          <p:cNvSpPr txBox="1"/>
          <p:nvPr/>
        </p:nvSpPr>
        <p:spPr>
          <a:xfrm>
            <a:off x="2358250" y="896675"/>
            <a:ext cx="42696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500"/>
              <a:buFont typeface="Arial"/>
              <a:buNone/>
            </a:pPr>
            <a:r>
              <a:rPr b="0" i="0" lang="en-US" sz="1500" u="none" cap="none" strike="noStrike">
                <a:solidFill>
                  <a:srgbClr val="000000"/>
                </a:solidFill>
                <a:latin typeface="Times New Roman"/>
                <a:ea typeface="Times New Roman"/>
                <a:cs typeface="Times New Roman"/>
                <a:sym typeface="Times New Roman"/>
              </a:rPr>
              <a:t>Accuracy of test data using CNN</a:t>
            </a:r>
            <a:endParaRPr b="0" i="0" sz="15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11"/>
          <p:cNvPicPr preferRelativeResize="0"/>
          <p:nvPr/>
        </p:nvPicPr>
        <p:blipFill rotWithShape="1">
          <a:blip r:embed="rId3">
            <a:alphaModFix/>
          </a:blip>
          <a:srcRect b="0" l="0" r="0" t="0"/>
          <a:stretch/>
        </p:blipFill>
        <p:spPr>
          <a:xfrm>
            <a:off x="913413" y="130013"/>
            <a:ext cx="7317176" cy="48834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12"/>
          <p:cNvPicPr preferRelativeResize="0"/>
          <p:nvPr/>
        </p:nvPicPr>
        <p:blipFill rotWithShape="1">
          <a:blip r:embed="rId3">
            <a:alphaModFix/>
          </a:blip>
          <a:srcRect b="9330" l="38244" r="38094" t="28579"/>
          <a:stretch/>
        </p:blipFill>
        <p:spPr>
          <a:xfrm>
            <a:off x="940388" y="221212"/>
            <a:ext cx="7263226" cy="4701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13"/>
          <p:cNvPicPr preferRelativeResize="0"/>
          <p:nvPr/>
        </p:nvPicPr>
        <p:blipFill rotWithShape="1">
          <a:blip r:embed="rId3">
            <a:alphaModFix/>
          </a:blip>
          <a:srcRect b="7272" l="37857" r="38482" t="17741"/>
          <a:stretch/>
        </p:blipFill>
        <p:spPr>
          <a:xfrm>
            <a:off x="153675" y="64738"/>
            <a:ext cx="2779776" cy="4802574"/>
          </a:xfrm>
          <a:prstGeom prst="rect">
            <a:avLst/>
          </a:prstGeom>
          <a:noFill/>
          <a:ln>
            <a:noFill/>
          </a:ln>
        </p:spPr>
      </p:pic>
      <p:pic>
        <p:nvPicPr>
          <p:cNvPr id="179" name="Google Shape;179;p13"/>
          <p:cNvPicPr preferRelativeResize="0"/>
          <p:nvPr/>
        </p:nvPicPr>
        <p:blipFill rotWithShape="1">
          <a:blip r:embed="rId4">
            <a:alphaModFix/>
          </a:blip>
          <a:srcRect b="7844" l="38097" r="38548" t="18140"/>
          <a:stretch/>
        </p:blipFill>
        <p:spPr>
          <a:xfrm>
            <a:off x="3066337" y="100275"/>
            <a:ext cx="2654237" cy="4731499"/>
          </a:xfrm>
          <a:prstGeom prst="rect">
            <a:avLst/>
          </a:prstGeom>
          <a:noFill/>
          <a:ln>
            <a:noFill/>
          </a:ln>
        </p:spPr>
      </p:pic>
      <p:pic>
        <p:nvPicPr>
          <p:cNvPr id="180" name="Google Shape;180;p13"/>
          <p:cNvPicPr preferRelativeResize="0"/>
          <p:nvPr/>
        </p:nvPicPr>
        <p:blipFill rotWithShape="1">
          <a:blip r:embed="rId5">
            <a:alphaModFix/>
          </a:blip>
          <a:srcRect b="15773" l="38218" r="38275" t="22917"/>
          <a:stretch/>
        </p:blipFill>
        <p:spPr>
          <a:xfrm>
            <a:off x="5906500" y="100275"/>
            <a:ext cx="3034776" cy="47314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4"/>
          <p:cNvSpPr txBox="1"/>
          <p:nvPr>
            <p:ph type="title"/>
          </p:nvPr>
        </p:nvSpPr>
        <p:spPr>
          <a:xfrm>
            <a:off x="181261" y="-39569"/>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Feasibility Analysis</a:t>
            </a:r>
            <a:endParaRPr/>
          </a:p>
        </p:txBody>
      </p:sp>
      <p:sp>
        <p:nvSpPr>
          <p:cNvPr id="186" name="Google Shape;186;p14"/>
          <p:cNvSpPr txBox="1"/>
          <p:nvPr>
            <p:ph idx="1" type="body"/>
          </p:nvPr>
        </p:nvSpPr>
        <p:spPr>
          <a:xfrm rot="1101">
            <a:off x="356692" y="669776"/>
            <a:ext cx="8430600" cy="413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US" sz="1200">
                <a:latin typeface="Times New Roman"/>
                <a:ea typeface="Times New Roman"/>
                <a:cs typeface="Times New Roman"/>
                <a:sym typeface="Times New Roman"/>
              </a:rPr>
              <a:t>The process involves capturing images of leaves, preprocessing the images to extract relevant features, and then using machine learning algorithms to classify the image into different categories, such as healthy or diseased.</a:t>
            </a:r>
            <a:endParaRPr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Data Availability: A sufficient amount of data is required to train machine learning models for accurate disease detection. The data should be representative of the different types of diseases and healthy leaves. If the data is not available or insufficient, it may impact the accuracy of the model.</a:t>
            </a:r>
            <a:endParaRPr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Image Pre-processing: Pre-processing is crucial in extracting relevant features from images that can help in the classification of healthy and diseased leaves. Some of the pre-processing techniques include normalization, filtering, and segmentation.</a:t>
            </a:r>
            <a:endParaRPr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Feature Extraction: Feature extraction involves identifying the relevant features in the pre-processed images. The features can be extracted using techniques such as texture analysis, color analysis, and shape analysis.</a:t>
            </a:r>
            <a:endParaRPr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Machine Learning Algorithms: Different machine learning algorithms such as convolutional neural networks (CNNs), support vector machines (SVMs), and decision trees can be used for classification. The choice of algorithm will depend on the nature and complexity of the problem.</a:t>
            </a:r>
            <a:endParaRPr sz="1200">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en-US" sz="1200">
                <a:latin typeface="Times New Roman"/>
                <a:ea typeface="Times New Roman"/>
                <a:cs typeface="Times New Roman"/>
                <a:sym typeface="Times New Roman"/>
              </a:rPr>
              <a:t>Performance Evaluation: The accuracy of the model needs to be evaluated to assess its performance. Metrics such as precision, recall, and F1 score can be used for performance evaluation.</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SzPts val="1800"/>
              <a:buNone/>
            </a:pPr>
            <a:r>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SzPts val="1800"/>
              <a:buNone/>
            </a:pPr>
            <a:r>
              <a:rPr lang="en-US" sz="1200">
                <a:latin typeface="Times New Roman"/>
                <a:ea typeface="Times New Roman"/>
                <a:cs typeface="Times New Roman"/>
                <a:sym typeface="Times New Roman"/>
              </a:rPr>
              <a:t>In conclusion, leaf disease detection using image pre-processing and machine learning is a feasible approach. However, careful consideration needs to be given to data availability, image pre-processing, feature extraction, machine learning algorithms, and performance evaluation for accurate disease detection.</a:t>
            </a:r>
            <a:endParaRPr sz="12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7"/>
          <p:cNvSpPr txBox="1"/>
          <p:nvPr>
            <p:ph type="title"/>
          </p:nvPr>
        </p:nvSpPr>
        <p:spPr>
          <a:xfrm>
            <a:off x="311149" y="197898"/>
            <a:ext cx="8521700" cy="70802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Innovation or Uniqueness of the solution</a:t>
            </a:r>
            <a:endParaRPr/>
          </a:p>
        </p:txBody>
      </p:sp>
      <p:sp>
        <p:nvSpPr>
          <p:cNvPr id="192" name="Google Shape;192;p17"/>
          <p:cNvSpPr txBox="1"/>
          <p:nvPr>
            <p:ph idx="1" type="body"/>
          </p:nvPr>
        </p:nvSpPr>
        <p:spPr>
          <a:xfrm>
            <a:off x="255850" y="920750"/>
            <a:ext cx="8521800" cy="39174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Font typeface="Times New Roman"/>
              <a:buAutoNum type="arabicPeriod"/>
            </a:pPr>
            <a:r>
              <a:rPr lang="en-US" sz="1600">
                <a:latin typeface="Times New Roman"/>
                <a:ea typeface="Times New Roman"/>
                <a:cs typeface="Times New Roman"/>
                <a:sym typeface="Times New Roman"/>
              </a:rPr>
              <a:t>The architecture of the CNN model used in here is EfficientNetB0.The uniqueness of the EfficientNetB0 architecture lies in its efficient scaling method that balances the depth, width, and resolution of the network. The architecture uses a compound scaling method that uniformly scales the dimensions of depth, width, and resolution with a fixed set of scaling coefficients. This ensures that the model architecture is not only efficient but also effective. </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Font typeface="Times New Roman"/>
              <a:buAutoNum type="arabicPeriod"/>
            </a:pPr>
            <a:r>
              <a:rPr lang="en-US" sz="1600">
                <a:latin typeface="Times New Roman"/>
                <a:ea typeface="Times New Roman"/>
                <a:cs typeface="Times New Roman"/>
                <a:sym typeface="Times New Roman"/>
              </a:rPr>
              <a:t>Data Augmentation such as Random Resized Crop , randomly crops the input image and resizes it to the desired size. In this case, the size is set to 224x224 pixels. In HorizontalFlip the image is projected horizontally with a probability of 0.5. </a:t>
            </a:r>
            <a:endParaRPr sz="1600">
              <a:latin typeface="Times New Roman"/>
              <a:ea typeface="Times New Roman"/>
              <a:cs typeface="Times New Roman"/>
              <a:sym typeface="Times New Roman"/>
            </a:endParaRPr>
          </a:p>
          <a:p>
            <a:pPr indent="-330200" lvl="0" marL="457200" rtl="0" algn="l">
              <a:lnSpc>
                <a:spcPct val="115000"/>
              </a:lnSpc>
              <a:spcBef>
                <a:spcPts val="0"/>
              </a:spcBef>
              <a:spcAft>
                <a:spcPts val="0"/>
              </a:spcAft>
              <a:buSzPts val="1600"/>
              <a:buFont typeface="Times New Roman"/>
              <a:buAutoNum type="arabicPeriod"/>
            </a:pPr>
            <a:r>
              <a:rPr lang="en-US" sz="1600">
                <a:latin typeface="Times New Roman"/>
                <a:ea typeface="Times New Roman"/>
                <a:cs typeface="Times New Roman"/>
                <a:sym typeface="Times New Roman"/>
              </a:rPr>
              <a:t>Dataset: The dataset we have chosen covers 38 classes ranging from plants like apple , raspberry,squash and potato to tomatoes,pepper and strawberry.</a:t>
            </a:r>
            <a:endParaRPr sz="1600">
              <a:latin typeface="Times New Roman"/>
              <a:ea typeface="Times New Roman"/>
              <a:cs typeface="Times New Roman"/>
              <a:sym typeface="Times New Roman"/>
            </a:endParaRPr>
          </a:p>
          <a:p>
            <a:pPr indent="0" lvl="0" marL="0" rtl="0" algn="l">
              <a:lnSpc>
                <a:spcPct val="115000"/>
              </a:lnSpc>
              <a:spcBef>
                <a:spcPts val="0"/>
              </a:spcBef>
              <a:spcAft>
                <a:spcPts val="0"/>
              </a:spcAft>
              <a:buSzPts val="1800"/>
              <a:buNone/>
            </a:pPr>
            <a:r>
              <a:t/>
            </a:r>
            <a:endParaRPr sz="16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3"/>
          <p:cNvSpPr txBox="1"/>
          <p:nvPr>
            <p:ph type="title"/>
          </p:nvPr>
        </p:nvSpPr>
        <p:spPr>
          <a:xfrm>
            <a:off x="311149" y="153963"/>
            <a:ext cx="8521800" cy="777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Introduction</a:t>
            </a:r>
            <a:endParaRPr sz="3600"/>
          </a:p>
        </p:txBody>
      </p:sp>
      <p:sp>
        <p:nvSpPr>
          <p:cNvPr id="73" name="Google Shape;73;p3"/>
          <p:cNvSpPr txBox="1"/>
          <p:nvPr>
            <p:ph idx="1" type="body"/>
          </p:nvPr>
        </p:nvSpPr>
        <p:spPr>
          <a:xfrm>
            <a:off x="811250" y="931575"/>
            <a:ext cx="7521600" cy="377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800"/>
              <a:buFont typeface="Open Sans"/>
              <a:buNone/>
            </a:pPr>
            <a:r>
              <a:rPr lang="en-US" sz="2100">
                <a:latin typeface="Times New Roman"/>
                <a:ea typeface="Times New Roman"/>
                <a:cs typeface="Times New Roman"/>
                <a:sym typeface="Times New Roman"/>
              </a:rPr>
              <a:t>Plant diseases are a major threat to agricultural productivity and food security, causing significant losses in crop yields worldwide. Timely and accurate detection of plant diseases is crucial to prevent their spread and minimize the economic impact on farmers. Traditional methods of disease detection are often time-consuming and rely on the visual inspection of plant samples by experts.With the recent advancements in machine learning and image processing techniques, there is an opportunity to develop a more efficient and automated approach for the detection of plant diseases. </a:t>
            </a:r>
            <a:endParaRPr sz="21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8"/>
          <p:cNvSpPr txBox="1"/>
          <p:nvPr>
            <p:ph type="title"/>
          </p:nvPr>
        </p:nvSpPr>
        <p:spPr>
          <a:xfrm>
            <a:off x="311150" y="-1"/>
            <a:ext cx="8521700" cy="70802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Impact or Usefulness of the solution</a:t>
            </a:r>
            <a:endParaRPr/>
          </a:p>
        </p:txBody>
      </p:sp>
      <p:sp>
        <p:nvSpPr>
          <p:cNvPr id="198" name="Google Shape;198;p18"/>
          <p:cNvSpPr txBox="1"/>
          <p:nvPr>
            <p:ph idx="1" type="body"/>
          </p:nvPr>
        </p:nvSpPr>
        <p:spPr>
          <a:xfrm>
            <a:off x="505800" y="806550"/>
            <a:ext cx="8132400" cy="392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300">
                <a:latin typeface="Times New Roman"/>
                <a:ea typeface="Times New Roman"/>
                <a:cs typeface="Times New Roman"/>
                <a:sym typeface="Times New Roman"/>
              </a:rPr>
              <a:t>The solution for leaf disease detection using machine learning and image processing can have a significant impact on agriculture and food security. Here are some of the potential benefits and usefulness of this solution:</a:t>
            </a:r>
            <a:endParaRPr sz="1300">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Times New Roman"/>
              <a:buChar char="●"/>
            </a:pPr>
            <a:r>
              <a:rPr lang="en-US" sz="1300">
                <a:latin typeface="Times New Roman"/>
                <a:ea typeface="Times New Roman"/>
                <a:cs typeface="Times New Roman"/>
                <a:sym typeface="Times New Roman"/>
              </a:rPr>
              <a:t>Early detection: The system can detect leaf diseases at an early stage, allowing farmers to take necessary actions to prevent the disease from spreading and causing significant crop losses. Early detection can lead to timely treatment, resulting in reduced use of chemicals and increased yield.</a:t>
            </a:r>
            <a:endParaRPr sz="1300">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Times New Roman"/>
              <a:buChar char="●"/>
            </a:pPr>
            <a:r>
              <a:rPr lang="en-US" sz="1300">
                <a:latin typeface="Times New Roman"/>
                <a:ea typeface="Times New Roman"/>
                <a:cs typeface="Times New Roman"/>
                <a:sym typeface="Times New Roman"/>
              </a:rPr>
              <a:t>Increased efficiency: Traditional methods of disease detection rely on visual inspection, which can be time-consuming and prone to errors. The machine learning-based system can analyze images of leaves quickly and accurately, allowing farmers to take necessary actions promptly, leading to increased efficiency in disease management.</a:t>
            </a:r>
            <a:endParaRPr sz="1300">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Times New Roman"/>
              <a:buChar char="●"/>
            </a:pPr>
            <a:r>
              <a:rPr lang="en-US" sz="1300">
                <a:latin typeface="Times New Roman"/>
                <a:ea typeface="Times New Roman"/>
                <a:cs typeface="Times New Roman"/>
                <a:sym typeface="Times New Roman"/>
              </a:rPr>
              <a:t>Reduced costs: Crop losses due to leaf diseases can result in significant financial losses for farmers. The early detection and timely treatment of diseases can reduce the need for expensive chemicals and increase crop yields, resulting in reduced costs and improved profitability.</a:t>
            </a:r>
            <a:endParaRPr sz="1300">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Times New Roman"/>
              <a:buChar char="●"/>
            </a:pPr>
            <a:r>
              <a:rPr lang="en-US" sz="1300">
                <a:latin typeface="Times New Roman"/>
                <a:ea typeface="Times New Roman"/>
                <a:cs typeface="Times New Roman"/>
                <a:sym typeface="Times New Roman"/>
              </a:rPr>
              <a:t>User-friendly: The system can be designed to be user-friendly, allowing farmers with limited technical expertise to use it easily. The user-friendly system can provide recommendations for effective disease management strategies, leading to increased adoption and use by farmers.</a:t>
            </a:r>
            <a:endParaRPr sz="1300">
              <a:latin typeface="Times New Roman"/>
              <a:ea typeface="Times New Roman"/>
              <a:cs typeface="Times New Roman"/>
              <a:sym typeface="Times New Roman"/>
            </a:endParaRPr>
          </a:p>
          <a:p>
            <a:pPr indent="-311150" lvl="0" marL="457200" rtl="0" algn="l">
              <a:lnSpc>
                <a:spcPct val="115000"/>
              </a:lnSpc>
              <a:spcBef>
                <a:spcPts val="0"/>
              </a:spcBef>
              <a:spcAft>
                <a:spcPts val="0"/>
              </a:spcAft>
              <a:buSzPts val="1300"/>
              <a:buFont typeface="Times New Roman"/>
              <a:buChar char="●"/>
            </a:pPr>
            <a:r>
              <a:rPr lang="en-US" sz="1300">
                <a:latin typeface="Times New Roman"/>
                <a:ea typeface="Times New Roman"/>
                <a:cs typeface="Times New Roman"/>
                <a:sym typeface="Times New Roman"/>
              </a:rPr>
              <a:t>Improved food security: The solution can help to reduce crop losses due to leaf diseases, leading to increased food production and improved food security.</a:t>
            </a:r>
            <a:endParaRPr sz="1300">
              <a:latin typeface="Times New Roman"/>
              <a:ea typeface="Times New Roman"/>
              <a:cs typeface="Times New Roman"/>
              <a:sym typeface="Times New Roman"/>
            </a:endParaRPr>
          </a:p>
          <a:p>
            <a:pPr indent="0" lvl="0" marL="0" rtl="0" algn="l">
              <a:lnSpc>
                <a:spcPct val="115000"/>
              </a:lnSpc>
              <a:spcBef>
                <a:spcPts val="0"/>
              </a:spcBef>
              <a:spcAft>
                <a:spcPts val="0"/>
              </a:spcAft>
              <a:buSzPts val="1800"/>
              <a:buNone/>
            </a:pPr>
            <a:r>
              <a:t/>
            </a:r>
            <a:endParaRPr sz="13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9"/>
          <p:cNvSpPr txBox="1"/>
          <p:nvPr>
            <p:ph idx="1" type="body"/>
          </p:nvPr>
        </p:nvSpPr>
        <p:spPr>
          <a:xfrm>
            <a:off x="311750" y="777475"/>
            <a:ext cx="8520600" cy="40386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Integration with IoT: The integration of Internet of Things (IoT) technology can enable real-time monitoring and detection of leaf diseases. IoT sensors can be installed in fields and greenhouses to continuously monitor the health of plants and detect any signs of disease or stress. This technology can provide farmers and growers with timely alerts, enabling them to take immediate action to prevent the spread of disease.</a:t>
            </a:r>
            <a:endParaRPr sz="12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200">
              <a:latin typeface="Times New Roman"/>
              <a:ea typeface="Times New Roman"/>
              <a:cs typeface="Times New Roman"/>
              <a:sym typeface="Times New Roman"/>
            </a:endParaRPr>
          </a:p>
          <a:p>
            <a:pPr indent="-304800" lvl="0" marL="457200" rtl="0" algn="l">
              <a:lnSpc>
                <a:spcPct val="10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Integration with Unmanned Aerial Vehicles (UAVs): The use of UAVs or drones equipped with cameras can provide high-resolution images of plants in real-time. These images can be used to detect leaf diseases with high accuracy, and the use of drones can enable large-scale monitoring of crops in a short amount of time. Integration with UAV technology can be particularly useful for monitoring large farms or fields that are difficult to access.</a:t>
            </a:r>
            <a:endParaRPr sz="1200">
              <a:latin typeface="Times New Roman"/>
              <a:ea typeface="Times New Roman"/>
              <a:cs typeface="Times New Roman"/>
              <a:sym typeface="Times New Roman"/>
            </a:endParaRPr>
          </a:p>
          <a:p>
            <a:pPr indent="0" lvl="0" marL="457200" rtl="0" algn="l">
              <a:lnSpc>
                <a:spcPct val="100000"/>
              </a:lnSpc>
              <a:spcBef>
                <a:spcPts val="0"/>
              </a:spcBef>
              <a:spcAft>
                <a:spcPts val="0"/>
              </a:spcAft>
              <a:buSzPts val="1800"/>
              <a:buNone/>
            </a:pPr>
            <a:r>
              <a:t/>
            </a:r>
            <a:endParaRPr sz="1200">
              <a:latin typeface="Times New Roman"/>
              <a:ea typeface="Times New Roman"/>
              <a:cs typeface="Times New Roman"/>
              <a:sym typeface="Times New Roman"/>
            </a:endParaRPr>
          </a:p>
          <a:p>
            <a:pPr indent="-304800" lvl="0" marL="457200" rtl="0" algn="l">
              <a:lnSpc>
                <a:spcPct val="10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Improved accuracy using advanced algorithms: Although current algorithms such as CNN and SVM are already effective in detecting leaf diseases, there is still room for improvement in terms of accuracy. Advanced machine learning algorithms such as deep learning, reinforcement learning, and transfer learning can be explored to improve the accuracy of leaf disease detection.</a:t>
            </a:r>
            <a:endParaRPr sz="12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200">
              <a:latin typeface="Times New Roman"/>
              <a:ea typeface="Times New Roman"/>
              <a:cs typeface="Times New Roman"/>
              <a:sym typeface="Times New Roman"/>
            </a:endParaRPr>
          </a:p>
          <a:p>
            <a:pPr indent="-304800" lvl="0" marL="457200" rtl="0" algn="l">
              <a:lnSpc>
                <a:spcPct val="10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Multispectral imaging: Multispectral imaging is a technique that uses a range of wavelengths of light to capture images of plants. This technique can provide more detailed and accurate information about the health of plants, including the detection of leaf diseases. Research is ongoing to develop multispectral imaging techniques for leaf disease detection.</a:t>
            </a:r>
            <a:endParaRPr sz="12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200">
              <a:latin typeface="Times New Roman"/>
              <a:ea typeface="Times New Roman"/>
              <a:cs typeface="Times New Roman"/>
              <a:sym typeface="Times New Roman"/>
            </a:endParaRPr>
          </a:p>
          <a:p>
            <a:pPr indent="-304800" lvl="0" marL="457200" rtl="0" algn="l">
              <a:lnSpc>
                <a:spcPct val="100000"/>
              </a:lnSpc>
              <a:spcBef>
                <a:spcPts val="0"/>
              </a:spcBef>
              <a:spcAft>
                <a:spcPts val="0"/>
              </a:spcAft>
              <a:buSzPts val="1200"/>
              <a:buFont typeface="Times New Roman"/>
              <a:buChar char="●"/>
            </a:pPr>
            <a:r>
              <a:rPr lang="en-US" sz="1200">
                <a:latin typeface="Times New Roman"/>
                <a:ea typeface="Times New Roman"/>
                <a:cs typeface="Times New Roman"/>
                <a:sym typeface="Times New Roman"/>
              </a:rPr>
              <a:t>Mobile applications: Mobile applications can be developed for leaf disease detection, allowing farmers and growers to quickly and easily diagnose plant diseases using their smartphones. These applications can use machine learning algorithms to analyze images of plants taken with the smartphone camera and provide real-time diagnoses.</a:t>
            </a:r>
            <a:endParaRPr sz="1200">
              <a:latin typeface="Times New Roman"/>
              <a:ea typeface="Times New Roman"/>
              <a:cs typeface="Times New Roman"/>
              <a:sym typeface="Times New Roman"/>
            </a:endParaRPr>
          </a:p>
        </p:txBody>
      </p:sp>
      <p:sp>
        <p:nvSpPr>
          <p:cNvPr id="204" name="Google Shape;204;p19"/>
          <p:cNvSpPr txBox="1"/>
          <p:nvPr>
            <p:ph type="title"/>
          </p:nvPr>
        </p:nvSpPr>
        <p:spPr>
          <a:xfrm>
            <a:off x="311150" y="-1"/>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Future Scope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0"/>
          <p:cNvSpPr txBox="1"/>
          <p:nvPr>
            <p:ph type="title"/>
          </p:nvPr>
        </p:nvSpPr>
        <p:spPr>
          <a:xfrm>
            <a:off x="311150" y="0"/>
            <a:ext cx="8521700" cy="70802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Summary</a:t>
            </a:r>
            <a:endParaRPr/>
          </a:p>
        </p:txBody>
      </p:sp>
      <p:sp>
        <p:nvSpPr>
          <p:cNvPr id="210" name="Google Shape;210;p20"/>
          <p:cNvSpPr txBox="1"/>
          <p:nvPr>
            <p:ph idx="1" type="body"/>
          </p:nvPr>
        </p:nvSpPr>
        <p:spPr>
          <a:xfrm>
            <a:off x="311100" y="708025"/>
            <a:ext cx="8521800" cy="420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695D46"/>
              </a:buClr>
              <a:buSzPts val="1800"/>
              <a:buFont typeface="Open Sans"/>
              <a:buNone/>
            </a:pPr>
            <a:r>
              <a:rPr lang="en-US" sz="1300">
                <a:latin typeface="Times New Roman"/>
                <a:ea typeface="Times New Roman"/>
                <a:cs typeface="Times New Roman"/>
                <a:sym typeface="Times New Roman"/>
              </a:rPr>
              <a:t>Leaf disease detection using machine learning and image processing is a growing area of research that aims to help farmers and researchers detect plant diseases at an early stage to prevent crop losses. The process involves capturing images of the plant leaves and using machine learning algorithms to classify the images into healthy or diseased leaves.</a:t>
            </a:r>
            <a:endParaRPr sz="1300">
              <a:latin typeface="Times New Roman"/>
              <a:ea typeface="Times New Roman"/>
              <a:cs typeface="Times New Roman"/>
              <a:sym typeface="Times New Roman"/>
            </a:endParaRPr>
          </a:p>
          <a:p>
            <a:pPr indent="0" lvl="0" marL="0" rtl="0" algn="l">
              <a:lnSpc>
                <a:spcPct val="115000"/>
              </a:lnSpc>
              <a:spcBef>
                <a:spcPts val="1600"/>
              </a:spcBef>
              <a:spcAft>
                <a:spcPts val="0"/>
              </a:spcAft>
              <a:buClr>
                <a:srgbClr val="695D46"/>
              </a:buClr>
              <a:buSzPts val="1800"/>
              <a:buFont typeface="Open Sans"/>
              <a:buNone/>
            </a:pPr>
            <a:r>
              <a:rPr lang="en-US" sz="1300">
                <a:latin typeface="Times New Roman"/>
                <a:ea typeface="Times New Roman"/>
                <a:cs typeface="Times New Roman"/>
                <a:sym typeface="Times New Roman"/>
              </a:rPr>
              <a:t>The first step in the process is to acquire images of plant leaves, which can be done using cameras or smartphones. The images are then preprocessed to enhance the contrast, remove noise, and normalize the lighting conditions.</a:t>
            </a:r>
            <a:endParaRPr sz="1300">
              <a:latin typeface="Times New Roman"/>
              <a:ea typeface="Times New Roman"/>
              <a:cs typeface="Times New Roman"/>
              <a:sym typeface="Times New Roman"/>
            </a:endParaRPr>
          </a:p>
          <a:p>
            <a:pPr indent="0" lvl="0" marL="0" rtl="0" algn="l">
              <a:lnSpc>
                <a:spcPct val="115000"/>
              </a:lnSpc>
              <a:spcBef>
                <a:spcPts val="1600"/>
              </a:spcBef>
              <a:spcAft>
                <a:spcPts val="0"/>
              </a:spcAft>
              <a:buClr>
                <a:srgbClr val="695D46"/>
              </a:buClr>
              <a:buSzPts val="1800"/>
              <a:buFont typeface="Open Sans"/>
              <a:buNone/>
            </a:pPr>
            <a:r>
              <a:rPr lang="en-US" sz="1300">
                <a:latin typeface="Times New Roman"/>
                <a:ea typeface="Times New Roman"/>
                <a:cs typeface="Times New Roman"/>
                <a:sym typeface="Times New Roman"/>
              </a:rPr>
              <a:t>Next, features are extracted from the preprocessed images using image processing techniques such as edge detection, color segmentation, and texture analysis. The extracted features are then fed into machine learning algorithms such as support vector machines (SVM), convolutional neural networks (CNN), and decision trees to classify the images as healthy or diseased.</a:t>
            </a:r>
            <a:endParaRPr sz="1300">
              <a:latin typeface="Times New Roman"/>
              <a:ea typeface="Times New Roman"/>
              <a:cs typeface="Times New Roman"/>
              <a:sym typeface="Times New Roman"/>
            </a:endParaRPr>
          </a:p>
          <a:p>
            <a:pPr indent="0" lvl="0" marL="0" rtl="0" algn="l">
              <a:lnSpc>
                <a:spcPct val="115000"/>
              </a:lnSpc>
              <a:spcBef>
                <a:spcPts val="1600"/>
              </a:spcBef>
              <a:spcAft>
                <a:spcPts val="0"/>
              </a:spcAft>
              <a:buClr>
                <a:srgbClr val="695D46"/>
              </a:buClr>
              <a:buSzPts val="1800"/>
              <a:buFont typeface="Open Sans"/>
              <a:buNone/>
            </a:pPr>
            <a:r>
              <a:rPr lang="en-US" sz="1300">
                <a:latin typeface="Times New Roman"/>
                <a:ea typeface="Times New Roman"/>
                <a:cs typeface="Times New Roman"/>
                <a:sym typeface="Times New Roman"/>
              </a:rPr>
              <a:t>One of the key challenges in leaf disease detection is the large variation in the appearance of the leaves, depending on factors such as lighting, angle, and disease severity. To address this, researchers have developed algorithms that are robust to these variations and can accurately detect diseases across different plant species and environments.</a:t>
            </a:r>
            <a:endParaRPr sz="1300">
              <a:latin typeface="Times New Roman"/>
              <a:ea typeface="Times New Roman"/>
              <a:cs typeface="Times New Roman"/>
              <a:sym typeface="Times New Roman"/>
            </a:endParaRPr>
          </a:p>
          <a:p>
            <a:pPr indent="0" lvl="0" marL="0" rtl="0" algn="l">
              <a:lnSpc>
                <a:spcPct val="115000"/>
              </a:lnSpc>
              <a:spcBef>
                <a:spcPts val="1600"/>
              </a:spcBef>
              <a:spcAft>
                <a:spcPts val="1600"/>
              </a:spcAft>
              <a:buClr>
                <a:srgbClr val="695D46"/>
              </a:buClr>
              <a:buSzPts val="1800"/>
              <a:buFont typeface="Open Sans"/>
              <a:buNone/>
            </a:pPr>
            <a:r>
              <a:rPr lang="en-US" sz="1300">
                <a:latin typeface="Times New Roman"/>
                <a:ea typeface="Times New Roman"/>
                <a:cs typeface="Times New Roman"/>
                <a:sym typeface="Times New Roman"/>
              </a:rPr>
              <a:t>Overall, leaf disease detection using machine learning and image processing has the potential to revolutionize the way plant diseases are diagnosed and managed, leading to improved crop yields and food security.</a:t>
            </a:r>
            <a:endParaRPr sz="1300">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222d38786cf_0_7"/>
          <p:cNvSpPr txBox="1"/>
          <p:nvPr>
            <p:ph type="title"/>
          </p:nvPr>
        </p:nvSpPr>
        <p:spPr>
          <a:xfrm>
            <a:off x="311100" y="68425"/>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References</a:t>
            </a:r>
            <a:endParaRPr/>
          </a:p>
        </p:txBody>
      </p:sp>
      <p:sp>
        <p:nvSpPr>
          <p:cNvPr id="216" name="Google Shape;216;g222d38786cf_0_7"/>
          <p:cNvSpPr txBox="1"/>
          <p:nvPr>
            <p:ph idx="1" type="body"/>
          </p:nvPr>
        </p:nvSpPr>
        <p:spPr>
          <a:xfrm>
            <a:off x="311100" y="665825"/>
            <a:ext cx="8521800" cy="417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695D46"/>
              </a:buClr>
              <a:buSzPts val="1800"/>
              <a:buFont typeface="Open Sans"/>
              <a:buNone/>
            </a:pPr>
            <a:r>
              <a:rPr lang="en-US" sz="1100">
                <a:latin typeface="Times New Roman"/>
                <a:ea typeface="Times New Roman"/>
                <a:cs typeface="Times New Roman"/>
                <a:sym typeface="Times New Roman"/>
              </a:rPr>
              <a:t>[1]  L. S. Pushpa Annabel, T. Annapoorani and P. Deepalakshmi, "Machine Learning for Plant Leaf Disease Detection and Classification – A Review," 2019 International Conference on Communication and Signal Processing (ICCSP), Chennai, India, 2019, pp. 0538-0542, doi: 10.1109/ICCSP.2019.8698004.</a:t>
            </a:r>
            <a:endParaRPr sz="1100">
              <a:latin typeface="Times New Roman"/>
              <a:ea typeface="Times New Roman"/>
              <a:cs typeface="Times New Roman"/>
              <a:sym typeface="Times New Roman"/>
            </a:endParaRPr>
          </a:p>
          <a:p>
            <a:pPr indent="0" lvl="0" marL="0" rtl="0" algn="l">
              <a:lnSpc>
                <a:spcPct val="100000"/>
              </a:lnSpc>
              <a:spcBef>
                <a:spcPts val="1600"/>
              </a:spcBef>
              <a:spcAft>
                <a:spcPts val="0"/>
              </a:spcAft>
              <a:buClr>
                <a:srgbClr val="695D46"/>
              </a:buClr>
              <a:buSzPts val="1800"/>
              <a:buFont typeface="Open Sans"/>
              <a:buNone/>
            </a:pPr>
            <a:r>
              <a:rPr lang="en-US" sz="1100">
                <a:latin typeface="Times New Roman"/>
                <a:ea typeface="Times New Roman"/>
                <a:cs typeface="Times New Roman"/>
                <a:sym typeface="Times New Roman"/>
              </a:rPr>
              <a:t>[2]  K. R. Gavhale and U. Gawande, “[PDF] an overview of the research on plant leaves disease detection using image processing techniques: Semantic scholar,” IOSR Journal of Computer Engineering, https://www.semanticscholar.org/paper/An-Overview-of-the-Research-on-Plant-Leaves-Disease-Gavhale-Gawande/7792ab664d5ab93c5e8c45b0c772627d40c962eb (accessed May 9, 2023). </a:t>
            </a:r>
            <a:endParaRPr sz="1100">
              <a:latin typeface="Times New Roman"/>
              <a:ea typeface="Times New Roman"/>
              <a:cs typeface="Times New Roman"/>
              <a:sym typeface="Times New Roman"/>
            </a:endParaRPr>
          </a:p>
          <a:p>
            <a:pPr indent="0" lvl="0" marL="0" rtl="0" algn="l">
              <a:lnSpc>
                <a:spcPct val="100000"/>
              </a:lnSpc>
              <a:spcBef>
                <a:spcPts val="1600"/>
              </a:spcBef>
              <a:spcAft>
                <a:spcPts val="0"/>
              </a:spcAft>
              <a:buNone/>
            </a:pPr>
            <a:r>
              <a:rPr lang="en-US" sz="1100">
                <a:latin typeface="Times New Roman"/>
                <a:ea typeface="Times New Roman"/>
                <a:cs typeface="Times New Roman"/>
                <a:sym typeface="Times New Roman"/>
              </a:rPr>
              <a:t>[3]  R. M. Prakash, G. P. Saraswathy, G. Ramalakshmi, K. H. Mangaleswari and T. Kaviya, "Detection of leaf diseases and classification using digital image processing," 2017 International Conference on Innovations in Information, Embedded and Communication Systems (ICIIECS), Coimbatore, India, 2017, pp. 1-4, doi: 10.1109/ICIIECS.2017.8275915.</a:t>
            </a:r>
            <a:endParaRPr sz="1100">
              <a:latin typeface="Times New Roman"/>
              <a:ea typeface="Times New Roman"/>
              <a:cs typeface="Times New Roman"/>
              <a:sym typeface="Times New Roman"/>
            </a:endParaRPr>
          </a:p>
          <a:p>
            <a:pPr indent="0" lvl="0" marL="0" rtl="0" algn="l">
              <a:lnSpc>
                <a:spcPct val="100000"/>
              </a:lnSpc>
              <a:spcBef>
                <a:spcPts val="1200"/>
              </a:spcBef>
              <a:spcAft>
                <a:spcPts val="0"/>
              </a:spcAft>
              <a:buClr>
                <a:srgbClr val="695D46"/>
              </a:buClr>
              <a:buSzPts val="1800"/>
              <a:buFont typeface="Open Sans"/>
              <a:buNone/>
            </a:pPr>
            <a:r>
              <a:rPr lang="en-US" sz="1100">
                <a:latin typeface="Times New Roman"/>
                <a:ea typeface="Times New Roman"/>
                <a:cs typeface="Times New Roman"/>
                <a:sym typeface="Times New Roman"/>
              </a:rPr>
              <a:t>[4]  P. B. Padol and A. A. Yadav, "SVM classifier based grape leaf disease detection," 2016 Conference on Advances in Signal Processing (CASP), Pune, India, 2016, pp. 175-179, doi: 10.1109/CASP.2016.7746160.</a:t>
            </a:r>
            <a:endParaRPr sz="1100">
              <a:latin typeface="Times New Roman"/>
              <a:ea typeface="Times New Roman"/>
              <a:cs typeface="Times New Roman"/>
              <a:sym typeface="Times New Roman"/>
            </a:endParaRPr>
          </a:p>
          <a:p>
            <a:pPr indent="0" lvl="0" marL="0" rtl="0" algn="l">
              <a:lnSpc>
                <a:spcPct val="100000"/>
              </a:lnSpc>
              <a:spcBef>
                <a:spcPts val="1600"/>
              </a:spcBef>
              <a:spcAft>
                <a:spcPts val="0"/>
              </a:spcAft>
              <a:buClr>
                <a:srgbClr val="695D46"/>
              </a:buClr>
              <a:buSzPts val="1800"/>
              <a:buFont typeface="Open Sans"/>
              <a:buNone/>
            </a:pPr>
            <a:r>
              <a:rPr lang="en-US" sz="1100">
                <a:latin typeface="Times New Roman"/>
                <a:ea typeface="Times New Roman"/>
                <a:cs typeface="Times New Roman"/>
                <a:sym typeface="Times New Roman"/>
              </a:rPr>
              <a:t>[5]  P. Tm, A. Pranathi, K. Sai Ashritha, N. B. Chittaragi and S. G. Koolagudi, "Tomato Leaf Disease Detection Using Convolutional Neural Networks," 2018 Eleventh International Conference on Contemporary Computing (IC3), Noida, India, 2018, pp. 1-5, doi: 10.1109/IC3.2018.8530532.</a:t>
            </a:r>
            <a:endParaRPr sz="1100">
              <a:latin typeface="Times New Roman"/>
              <a:ea typeface="Times New Roman"/>
              <a:cs typeface="Times New Roman"/>
              <a:sym typeface="Times New Roman"/>
            </a:endParaRPr>
          </a:p>
          <a:p>
            <a:pPr indent="0" lvl="0" marL="0" rtl="0" algn="just">
              <a:lnSpc>
                <a:spcPct val="100000"/>
              </a:lnSpc>
              <a:spcBef>
                <a:spcPts val="1600"/>
              </a:spcBef>
              <a:spcAft>
                <a:spcPts val="0"/>
              </a:spcAft>
              <a:buNone/>
            </a:pPr>
            <a:r>
              <a:rPr lang="en-US" sz="1100">
                <a:latin typeface="Times New Roman"/>
                <a:ea typeface="Times New Roman"/>
                <a:cs typeface="Times New Roman"/>
                <a:sym typeface="Times New Roman"/>
              </a:rPr>
              <a:t>[6]  Prajakta Mitkal, Priyanka Pawar, Mira Nagane, Priyanka Bhosale, Mira Padwal and Priti Nagane “Leaf Disease Detection and Prevention Using Image processing using Matlab” International Journal of Recent Trends in Engineering &amp; Research (IJRTER) Volume 02, Issue 02; February– 2016 [ISSN:2455-1457]</a:t>
            </a:r>
            <a:endParaRPr sz="1100">
              <a:latin typeface="Times New Roman"/>
              <a:ea typeface="Times New Roman"/>
              <a:cs typeface="Times New Roman"/>
              <a:sym typeface="Times New Roman"/>
            </a:endParaRPr>
          </a:p>
          <a:p>
            <a:pPr indent="0" lvl="0" marL="0" rtl="0" algn="l">
              <a:lnSpc>
                <a:spcPct val="100000"/>
              </a:lnSpc>
              <a:spcBef>
                <a:spcPts val="1200"/>
              </a:spcBef>
              <a:spcAft>
                <a:spcPts val="0"/>
              </a:spcAft>
              <a:buClr>
                <a:srgbClr val="695D46"/>
              </a:buClr>
              <a:buSzPts val="1800"/>
              <a:buFont typeface="Open Sans"/>
              <a:buNone/>
            </a:pPr>
            <a:r>
              <a:t/>
            </a:r>
            <a:endParaRPr sz="1100">
              <a:latin typeface="Times New Roman"/>
              <a:ea typeface="Times New Roman"/>
              <a:cs typeface="Times New Roman"/>
              <a:sym typeface="Times New Roman"/>
            </a:endParaRPr>
          </a:p>
          <a:p>
            <a:pPr indent="0" lvl="0" marL="0" rtl="0" algn="l">
              <a:lnSpc>
                <a:spcPct val="100000"/>
              </a:lnSpc>
              <a:spcBef>
                <a:spcPts val="1600"/>
              </a:spcBef>
              <a:spcAft>
                <a:spcPts val="1600"/>
              </a:spcAft>
              <a:buClr>
                <a:srgbClr val="695D46"/>
              </a:buClr>
              <a:buSzPts val="1800"/>
              <a:buFont typeface="Open Sans"/>
              <a:buNone/>
            </a:pPr>
            <a:r>
              <a:t/>
            </a:r>
            <a:endParaRPr sz="11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1"/>
          <p:cNvSpPr txBox="1"/>
          <p:nvPr>
            <p:ph type="title"/>
          </p:nvPr>
        </p:nvSpPr>
        <p:spPr>
          <a:xfrm>
            <a:off x="311200" y="112650"/>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References</a:t>
            </a:r>
            <a:endParaRPr/>
          </a:p>
        </p:txBody>
      </p:sp>
      <p:sp>
        <p:nvSpPr>
          <p:cNvPr id="222" name="Google Shape;222;p21"/>
          <p:cNvSpPr txBox="1"/>
          <p:nvPr>
            <p:ph idx="1" type="body"/>
          </p:nvPr>
        </p:nvSpPr>
        <p:spPr>
          <a:xfrm>
            <a:off x="311200" y="820650"/>
            <a:ext cx="8521800" cy="33021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1200"/>
              </a:spcBef>
              <a:spcAft>
                <a:spcPts val="0"/>
              </a:spcAft>
              <a:buNone/>
            </a:pPr>
            <a:r>
              <a:rPr lang="en-US" sz="1200">
                <a:latin typeface="Times New Roman"/>
                <a:ea typeface="Times New Roman"/>
                <a:cs typeface="Times New Roman"/>
                <a:sym typeface="Times New Roman"/>
              </a:rPr>
              <a:t>[7] Dheeb Al Bashish, Malik Braik and Sulieman BaniAhmad “A Framework for Detection and Classification of Plant Leaf and Stem Diseases” 2010 IEEE International Conference on Signal and Image Processing, pp. 978-1- 4244-8594-9/10.</a:t>
            </a:r>
            <a:endParaRPr sz="1200">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lang="en-US" sz="1200">
                <a:latin typeface="Times New Roman"/>
                <a:ea typeface="Times New Roman"/>
                <a:cs typeface="Times New Roman"/>
                <a:sym typeface="Times New Roman"/>
              </a:rPr>
              <a:t>[8] Zulkifli Bin Husin, Abdul Hallis Bin Abdul Aziz, Ali Yeon Bin Md Shakaff and Rohani Binti S Mohamed Farook “Feasibility Study on Plant Chili Disease Detection Using Image Processing Techniques” 2012 IEEE Third International Conference on Intelligent Systems Modelling and Simulation, pp. 978-0-7695-4668-1/12.</a:t>
            </a:r>
            <a:endParaRPr sz="1200">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lang="en-US" sz="1200">
                <a:latin typeface="Times New Roman"/>
                <a:ea typeface="Times New Roman"/>
                <a:cs typeface="Times New Roman"/>
                <a:sym typeface="Times New Roman"/>
              </a:rPr>
              <a:t> [9] Sabah Bashir and Navdeep Sharma “Remote Area Plant Disease Detection Using Image Processing” IOSR Journal of Electronics and Communication Engineering (IOSRJECE)ISSN : 2278-2834 Volume 2, Issue 6 (Sep-Oct 2012), PP 31-34. </a:t>
            </a:r>
            <a:endParaRPr sz="1200">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lang="en-US" sz="1200">
                <a:latin typeface="Times New Roman"/>
                <a:ea typeface="Times New Roman"/>
                <a:cs typeface="Times New Roman"/>
                <a:sym typeface="Times New Roman"/>
              </a:rPr>
              <a:t>[10] Usama Mokhtar, Mona A. S. Alit, Aboul Ella Hassenian, Hesham Hefny “Tomato leaves diseases detection approach based on support vector machines” 2015 IEEE pp. 978-1-5090-0275-7/15.</a:t>
            </a:r>
            <a:endParaRPr sz="1200">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lang="en-US" sz="1200">
                <a:latin typeface="Times New Roman"/>
                <a:ea typeface="Times New Roman"/>
                <a:cs typeface="Times New Roman"/>
                <a:sym typeface="Times New Roman"/>
              </a:rPr>
              <a:t>[11] Sachin D. Khirade, A. B. Patil, “Plant Disease Detection Using Image Processing” 2015 IEEE International Conference on Computing Communication Control and Automation, pp. 978-1-4799-6892-3/15.</a:t>
            </a:r>
            <a:endParaRPr sz="1200">
              <a:latin typeface="Times New Roman"/>
              <a:ea typeface="Times New Roman"/>
              <a:cs typeface="Times New Roman"/>
              <a:sym typeface="Times New Roman"/>
            </a:endParaRPr>
          </a:p>
          <a:p>
            <a:pPr indent="0" lvl="0" marL="0" rtl="0" algn="l">
              <a:lnSpc>
                <a:spcPct val="100000"/>
              </a:lnSpc>
              <a:spcBef>
                <a:spcPts val="1200"/>
              </a:spcBef>
              <a:spcAft>
                <a:spcPts val="0"/>
              </a:spcAft>
              <a:buClr>
                <a:srgbClr val="695D46"/>
              </a:buClr>
              <a:buSzPts val="1800"/>
              <a:buFont typeface="Open Sans"/>
              <a:buNone/>
            </a:pPr>
            <a:r>
              <a:rPr lang="en-US" sz="1200">
                <a:latin typeface="Times New Roman"/>
                <a:ea typeface="Times New Roman"/>
                <a:cs typeface="Times New Roman"/>
                <a:sym typeface="Times New Roman"/>
              </a:rPr>
              <a:t>[12] Ghulam Mustafa Choudhary and Vikrant Gulati “Advance in Image Processing for Detection of Plant Diseases” International Journal of Advanced Research in Computer Science and Software Engineering 5(7), July- 2015, pp. 1090-1093 [ISSN: 2277 128X]. </a:t>
            </a:r>
            <a:endParaRPr sz="1200">
              <a:latin typeface="Times New Roman"/>
              <a:ea typeface="Times New Roman"/>
              <a:cs typeface="Times New Roman"/>
              <a:sym typeface="Times New Roman"/>
            </a:endParaRPr>
          </a:p>
          <a:p>
            <a:pPr indent="0" lvl="0" marL="0" rtl="0" algn="l">
              <a:lnSpc>
                <a:spcPct val="100000"/>
              </a:lnSpc>
              <a:spcBef>
                <a:spcPts val="1600"/>
              </a:spcBef>
              <a:spcAft>
                <a:spcPts val="1600"/>
              </a:spcAft>
              <a:buClr>
                <a:srgbClr val="695D46"/>
              </a:buClr>
              <a:buSzPts val="1800"/>
              <a:buFont typeface="Open Sans"/>
              <a:buNone/>
            </a:pPr>
            <a:r>
              <a:t/>
            </a:r>
            <a:endParaRPr sz="12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g222d38786cf_0_24"/>
          <p:cNvSpPr txBox="1"/>
          <p:nvPr>
            <p:ph type="title"/>
          </p:nvPr>
        </p:nvSpPr>
        <p:spPr>
          <a:xfrm>
            <a:off x="311149" y="153963"/>
            <a:ext cx="8521800" cy="777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Classification of Diseases</a:t>
            </a:r>
            <a:endParaRPr sz="3600"/>
          </a:p>
        </p:txBody>
      </p:sp>
      <p:pic>
        <p:nvPicPr>
          <p:cNvPr id="79" name="Google Shape;79;g222d38786cf_0_24"/>
          <p:cNvPicPr preferRelativeResize="0"/>
          <p:nvPr/>
        </p:nvPicPr>
        <p:blipFill>
          <a:blip r:embed="rId3">
            <a:alphaModFix/>
          </a:blip>
          <a:stretch>
            <a:fillRect/>
          </a:stretch>
        </p:blipFill>
        <p:spPr>
          <a:xfrm>
            <a:off x="988138" y="931575"/>
            <a:ext cx="7167725" cy="38759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4"/>
          <p:cNvSpPr txBox="1"/>
          <p:nvPr>
            <p:ph type="title"/>
          </p:nvPr>
        </p:nvSpPr>
        <p:spPr>
          <a:xfrm>
            <a:off x="311149" y="153963"/>
            <a:ext cx="8521800" cy="777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Problem Statement/objectives</a:t>
            </a:r>
            <a:endParaRPr/>
          </a:p>
        </p:txBody>
      </p:sp>
      <p:sp>
        <p:nvSpPr>
          <p:cNvPr id="85" name="Google Shape;85;p4"/>
          <p:cNvSpPr txBox="1"/>
          <p:nvPr>
            <p:ph idx="1" type="body"/>
          </p:nvPr>
        </p:nvSpPr>
        <p:spPr>
          <a:xfrm>
            <a:off x="763200" y="931575"/>
            <a:ext cx="7617600" cy="37785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SzPts val="1900"/>
              <a:buFont typeface="Times New Roman"/>
              <a:buChar char="●"/>
            </a:pPr>
            <a:r>
              <a:rPr lang="en-US" sz="1900">
                <a:latin typeface="Times New Roman"/>
                <a:ea typeface="Times New Roman"/>
                <a:cs typeface="Times New Roman"/>
                <a:sym typeface="Times New Roman"/>
              </a:rPr>
              <a:t>The problem statement is to develop a machine learning-based system that can accurately identify various leaf diseases in crops using image processing techniques. This system should be able to analyze images of plant leaves and provide accurate diagnosis of diseases such as rust, blight, and powdery mildew, among others.</a:t>
            </a:r>
            <a:endParaRPr sz="1900">
              <a:latin typeface="Times New Roman"/>
              <a:ea typeface="Times New Roman"/>
              <a:cs typeface="Times New Roman"/>
              <a:sym typeface="Times New Roman"/>
            </a:endParaRPr>
          </a:p>
          <a:p>
            <a:pPr indent="-349250" lvl="0" marL="457200" rtl="0" algn="l">
              <a:lnSpc>
                <a:spcPct val="115000"/>
              </a:lnSpc>
              <a:spcBef>
                <a:spcPts val="0"/>
              </a:spcBef>
              <a:spcAft>
                <a:spcPts val="0"/>
              </a:spcAft>
              <a:buSzPts val="1900"/>
              <a:buFont typeface="Times New Roman"/>
              <a:buChar char="●"/>
            </a:pPr>
            <a:r>
              <a:rPr lang="en-US" sz="1900">
                <a:latin typeface="Times New Roman"/>
                <a:ea typeface="Times New Roman"/>
                <a:cs typeface="Times New Roman"/>
                <a:sym typeface="Times New Roman"/>
              </a:rPr>
              <a:t>The objective is to create a system that can assist farmers in early disease detection so that the measures can be taken as early as possible. The system should be user-friendly and accessible to farmers with limited technical expertise, helping them to reduce crop losses and improve their overall yields.</a:t>
            </a:r>
            <a:endParaRPr sz="19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5"/>
          <p:cNvSpPr txBox="1"/>
          <p:nvPr>
            <p:ph type="title"/>
          </p:nvPr>
        </p:nvSpPr>
        <p:spPr>
          <a:xfrm>
            <a:off x="311150" y="444500"/>
            <a:ext cx="8521700" cy="70802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Existing Solutions/Literature Survey</a:t>
            </a:r>
            <a:endParaRPr/>
          </a:p>
        </p:txBody>
      </p:sp>
      <p:sp>
        <p:nvSpPr>
          <p:cNvPr id="91" name="Google Shape;91;p5"/>
          <p:cNvSpPr txBox="1"/>
          <p:nvPr>
            <p:ph idx="1" type="body"/>
          </p:nvPr>
        </p:nvSpPr>
        <p:spPr>
          <a:xfrm>
            <a:off x="843300" y="1263150"/>
            <a:ext cx="7457400" cy="342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US" sz="1800">
                <a:latin typeface="Times New Roman"/>
                <a:ea typeface="Times New Roman"/>
                <a:cs typeface="Times New Roman"/>
                <a:sym typeface="Times New Roman"/>
              </a:rPr>
              <a:t>At present the existing solutions of leaf disease detection involve popular approaches like:</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Image Processing and Feature Extraction</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Deep Learning-based Approaches</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Transfer Learning</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Ensemble Methods</a:t>
            </a:r>
            <a:endParaRPr sz="1800">
              <a:latin typeface="Times New Roman"/>
              <a:ea typeface="Times New Roman"/>
              <a:cs typeface="Times New Roman"/>
              <a:sym typeface="Times New Roman"/>
            </a:endParaRPr>
          </a:p>
          <a:p>
            <a:pPr indent="0" lvl="0" marL="0" rtl="0" algn="l">
              <a:lnSpc>
                <a:spcPct val="115000"/>
              </a:lnSpc>
              <a:spcBef>
                <a:spcPts val="0"/>
              </a:spcBef>
              <a:spcAft>
                <a:spcPts val="0"/>
              </a:spcAft>
              <a:buSzPts val="1800"/>
              <a:buNone/>
            </a:pPr>
            <a:r>
              <a:rPr lang="en-US" sz="1800">
                <a:latin typeface="Times New Roman"/>
                <a:ea typeface="Times New Roman"/>
                <a:cs typeface="Times New Roman"/>
                <a:sym typeface="Times New Roman"/>
              </a:rPr>
              <a:t>Some examples of existing solutions for leaf disease detection include PlantVillage, Leaf Doctor, CROPSCAN,etc. These are just a few examples of solutions to our problem statement using machine learning and computer vision.</a:t>
            </a:r>
            <a:endParaRPr sz="18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6"/>
          <p:cNvSpPr txBox="1"/>
          <p:nvPr>
            <p:ph type="title"/>
          </p:nvPr>
        </p:nvSpPr>
        <p:spPr>
          <a:xfrm>
            <a:off x="311150" y="0"/>
            <a:ext cx="8521700" cy="70802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Proposed solution</a:t>
            </a:r>
            <a:endParaRPr/>
          </a:p>
        </p:txBody>
      </p:sp>
      <p:sp>
        <p:nvSpPr>
          <p:cNvPr id="97" name="Google Shape;97;p6"/>
          <p:cNvSpPr txBox="1"/>
          <p:nvPr>
            <p:ph idx="1" type="body"/>
          </p:nvPr>
        </p:nvSpPr>
        <p:spPr>
          <a:xfrm>
            <a:off x="754375" y="708025"/>
            <a:ext cx="8078400" cy="41856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The model is developed based on the IP and ML approaches for detection of leaf disease. </a:t>
            </a:r>
            <a:endParaRPr sz="1700">
              <a:latin typeface="Times New Roman"/>
              <a:ea typeface="Times New Roman"/>
              <a:cs typeface="Times New Roman"/>
              <a:sym typeface="Times New Roman"/>
            </a:endParaRPr>
          </a:p>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User can take an image</a:t>
            </a:r>
            <a:r>
              <a:rPr lang="en-US" sz="1700">
                <a:latin typeface="Times New Roman"/>
                <a:ea typeface="Times New Roman"/>
                <a:cs typeface="Times New Roman"/>
                <a:sym typeface="Times New Roman"/>
              </a:rPr>
              <a:t> their plants’ leaf and load it into the APP we are providing(currently local host).</a:t>
            </a:r>
            <a:endParaRPr sz="1700">
              <a:latin typeface="Times New Roman"/>
              <a:ea typeface="Times New Roman"/>
              <a:cs typeface="Times New Roman"/>
              <a:sym typeface="Times New Roman"/>
            </a:endParaRPr>
          </a:p>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In this app the image will be reshaped and ALL the required features be extracted. Now and using the CNN algorithm &amp;  plant disease dataset -&gt;image scanned -&gt; result immediately(predicts class) .</a:t>
            </a:r>
            <a:endParaRPr sz="1700">
              <a:latin typeface="Times New Roman"/>
              <a:ea typeface="Times New Roman"/>
              <a:cs typeface="Times New Roman"/>
              <a:sym typeface="Times New Roman"/>
            </a:endParaRPr>
          </a:p>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Throughout the process user </a:t>
            </a:r>
            <a:r>
              <a:rPr lang="en-US" sz="1700">
                <a:latin typeface="Times New Roman"/>
                <a:ea typeface="Times New Roman"/>
                <a:cs typeface="Times New Roman"/>
                <a:sym typeface="Times New Roman"/>
              </a:rPr>
              <a:t>does</a:t>
            </a:r>
            <a:r>
              <a:rPr lang="en-US" sz="1700">
                <a:latin typeface="Times New Roman"/>
                <a:ea typeface="Times New Roman"/>
                <a:cs typeface="Times New Roman"/>
                <a:sym typeface="Times New Roman"/>
              </a:rPr>
              <a:t> not  need to compromise with plant as there’s no  chemical or physical damage involved.</a:t>
            </a:r>
            <a:endParaRPr sz="1700">
              <a:latin typeface="Times New Roman"/>
              <a:ea typeface="Times New Roman"/>
              <a:cs typeface="Times New Roman"/>
              <a:sym typeface="Times New Roman"/>
            </a:endParaRPr>
          </a:p>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 Identifies the most probable disease it belongs to.</a:t>
            </a:r>
            <a:endParaRPr sz="17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700">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sz="17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222d38786cf_0_30"/>
          <p:cNvSpPr txBox="1"/>
          <p:nvPr>
            <p:ph type="title"/>
          </p:nvPr>
        </p:nvSpPr>
        <p:spPr>
          <a:xfrm>
            <a:off x="311150" y="0"/>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Proposed solution</a:t>
            </a:r>
            <a:endParaRPr/>
          </a:p>
        </p:txBody>
      </p:sp>
      <p:sp>
        <p:nvSpPr>
          <p:cNvPr id="103" name="Google Shape;103;g222d38786cf_0_30"/>
          <p:cNvSpPr txBox="1"/>
          <p:nvPr>
            <p:ph idx="1" type="body"/>
          </p:nvPr>
        </p:nvSpPr>
        <p:spPr>
          <a:xfrm>
            <a:off x="532800" y="641650"/>
            <a:ext cx="8078400" cy="41856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The model is developed based on the IP and ML approaches for detection of leaf disease. </a:t>
            </a:r>
            <a:endParaRPr sz="1700">
              <a:latin typeface="Times New Roman"/>
              <a:ea typeface="Times New Roman"/>
              <a:cs typeface="Times New Roman"/>
              <a:sym typeface="Times New Roman"/>
            </a:endParaRPr>
          </a:p>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User can take an image their plants’ leaf and load it into the APP we are providing(currently local host).</a:t>
            </a:r>
            <a:endParaRPr sz="1700">
              <a:latin typeface="Times New Roman"/>
              <a:ea typeface="Times New Roman"/>
              <a:cs typeface="Times New Roman"/>
              <a:sym typeface="Times New Roman"/>
            </a:endParaRPr>
          </a:p>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In this app the image will be reshaped and ALL the required features be extracted. Now and using the CNN algorithm &amp;  plant disease dataset -&gt;image scanned -&gt; result immediately(predicts class) .</a:t>
            </a:r>
            <a:endParaRPr sz="1700">
              <a:latin typeface="Times New Roman"/>
              <a:ea typeface="Times New Roman"/>
              <a:cs typeface="Times New Roman"/>
              <a:sym typeface="Times New Roman"/>
            </a:endParaRPr>
          </a:p>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Throughout the process user does not  need to compromise with plant as there’s no  chemical or physical damage involved.</a:t>
            </a:r>
            <a:endParaRPr sz="1700">
              <a:latin typeface="Times New Roman"/>
              <a:ea typeface="Times New Roman"/>
              <a:cs typeface="Times New Roman"/>
              <a:sym typeface="Times New Roman"/>
            </a:endParaRPr>
          </a:p>
          <a:p>
            <a:pPr indent="-336550" lvl="0" marL="457200" rtl="0" algn="l">
              <a:lnSpc>
                <a:spcPct val="115000"/>
              </a:lnSpc>
              <a:spcBef>
                <a:spcPts val="0"/>
              </a:spcBef>
              <a:spcAft>
                <a:spcPts val="0"/>
              </a:spcAft>
              <a:buSzPts val="1700"/>
              <a:buFont typeface="Times New Roman"/>
              <a:buChar char="●"/>
            </a:pPr>
            <a:r>
              <a:rPr lang="en-US" sz="1700">
                <a:latin typeface="Times New Roman"/>
                <a:ea typeface="Times New Roman"/>
                <a:cs typeface="Times New Roman"/>
                <a:sym typeface="Times New Roman"/>
              </a:rPr>
              <a:t> Identifies the most probable disease it belongs to.</a:t>
            </a:r>
            <a:endParaRPr sz="17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700">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t/>
            </a:r>
            <a:endParaRPr sz="17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7"/>
          <p:cNvSpPr txBox="1"/>
          <p:nvPr>
            <p:ph type="title"/>
          </p:nvPr>
        </p:nvSpPr>
        <p:spPr>
          <a:xfrm>
            <a:off x="311150" y="0"/>
            <a:ext cx="8521700" cy="708025"/>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Block Diagram</a:t>
            </a:r>
            <a:endParaRPr/>
          </a:p>
        </p:txBody>
      </p:sp>
      <p:sp>
        <p:nvSpPr>
          <p:cNvPr id="109" name="Google Shape;109;p7"/>
          <p:cNvSpPr txBox="1"/>
          <p:nvPr/>
        </p:nvSpPr>
        <p:spPr>
          <a:xfrm>
            <a:off x="1749900" y="4428950"/>
            <a:ext cx="6050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Times New Roman"/>
                <a:ea typeface="Times New Roman"/>
                <a:cs typeface="Times New Roman"/>
                <a:sym typeface="Times New Roman"/>
              </a:rPr>
              <a:t>Figure 1: Basic Flowchart of Leaf Disease Detection &amp; Classification</a:t>
            </a:r>
            <a:endParaRPr b="0" i="0" sz="1400" u="none" cap="none" strike="noStrike">
              <a:solidFill>
                <a:srgbClr val="000000"/>
              </a:solidFill>
              <a:latin typeface="Times New Roman"/>
              <a:ea typeface="Times New Roman"/>
              <a:cs typeface="Times New Roman"/>
              <a:sym typeface="Times New Roman"/>
            </a:endParaRPr>
          </a:p>
        </p:txBody>
      </p:sp>
      <p:sp>
        <p:nvSpPr>
          <p:cNvPr id="110" name="Google Shape;110;p7"/>
          <p:cNvSpPr/>
          <p:nvPr/>
        </p:nvSpPr>
        <p:spPr>
          <a:xfrm>
            <a:off x="3041250" y="1121725"/>
            <a:ext cx="3048900" cy="2586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Image acquisition</a:t>
            </a:r>
            <a:endParaRPr b="0" i="0" sz="1200" u="none" cap="none" strike="noStrike">
              <a:solidFill>
                <a:srgbClr val="000000"/>
              </a:solidFill>
              <a:latin typeface="Arial"/>
              <a:ea typeface="Arial"/>
              <a:cs typeface="Arial"/>
              <a:sym typeface="Arial"/>
            </a:endParaRPr>
          </a:p>
        </p:txBody>
      </p:sp>
      <p:sp>
        <p:nvSpPr>
          <p:cNvPr id="111" name="Google Shape;111;p7"/>
          <p:cNvSpPr/>
          <p:nvPr/>
        </p:nvSpPr>
        <p:spPr>
          <a:xfrm>
            <a:off x="3041250" y="1586425"/>
            <a:ext cx="3048900" cy="3096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Image preprocessing</a:t>
            </a:r>
            <a:endParaRPr b="0" i="0" sz="1200" u="none" cap="none" strike="noStrike">
              <a:solidFill>
                <a:srgbClr val="000000"/>
              </a:solidFill>
              <a:latin typeface="Arial"/>
              <a:ea typeface="Arial"/>
              <a:cs typeface="Arial"/>
              <a:sym typeface="Arial"/>
            </a:endParaRPr>
          </a:p>
        </p:txBody>
      </p:sp>
      <p:sp>
        <p:nvSpPr>
          <p:cNvPr id="112" name="Google Shape;112;p7"/>
          <p:cNvSpPr/>
          <p:nvPr/>
        </p:nvSpPr>
        <p:spPr>
          <a:xfrm>
            <a:off x="3041250" y="2141725"/>
            <a:ext cx="3048900" cy="3096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Image segmentation</a:t>
            </a:r>
            <a:endParaRPr b="0" i="0" sz="1200" u="none" cap="none" strike="noStrike">
              <a:solidFill>
                <a:srgbClr val="000000"/>
              </a:solidFill>
              <a:latin typeface="Arial"/>
              <a:ea typeface="Arial"/>
              <a:cs typeface="Arial"/>
              <a:sym typeface="Arial"/>
            </a:endParaRPr>
          </a:p>
        </p:txBody>
      </p:sp>
      <p:sp>
        <p:nvSpPr>
          <p:cNvPr id="113" name="Google Shape;113;p7"/>
          <p:cNvSpPr/>
          <p:nvPr/>
        </p:nvSpPr>
        <p:spPr>
          <a:xfrm>
            <a:off x="3041250" y="2614488"/>
            <a:ext cx="3048900" cy="4002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Feature extraction</a:t>
            </a:r>
            <a:endParaRPr b="0" i="0" sz="1200" u="none" cap="none" strike="noStrike">
              <a:solidFill>
                <a:srgbClr val="000000"/>
              </a:solidFill>
              <a:latin typeface="Arial"/>
              <a:ea typeface="Arial"/>
              <a:cs typeface="Arial"/>
              <a:sym typeface="Arial"/>
            </a:endParaRPr>
          </a:p>
        </p:txBody>
      </p:sp>
      <p:sp>
        <p:nvSpPr>
          <p:cNvPr id="114" name="Google Shape;114;p7"/>
          <p:cNvSpPr/>
          <p:nvPr/>
        </p:nvSpPr>
        <p:spPr>
          <a:xfrm>
            <a:off x="3047550" y="3212113"/>
            <a:ext cx="3048900" cy="3315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Classification based on classifier</a:t>
            </a:r>
            <a:endParaRPr b="0" i="0" sz="1200" u="none" cap="none" strike="noStrike">
              <a:solidFill>
                <a:srgbClr val="000000"/>
              </a:solidFill>
              <a:latin typeface="Arial"/>
              <a:ea typeface="Arial"/>
              <a:cs typeface="Arial"/>
              <a:sym typeface="Arial"/>
            </a:endParaRPr>
          </a:p>
        </p:txBody>
      </p:sp>
      <p:sp>
        <p:nvSpPr>
          <p:cNvPr id="115" name="Google Shape;115;p7"/>
          <p:cNvSpPr/>
          <p:nvPr/>
        </p:nvSpPr>
        <p:spPr>
          <a:xfrm>
            <a:off x="3041250" y="708025"/>
            <a:ext cx="3048900" cy="2586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Start</a:t>
            </a:r>
            <a:endParaRPr b="0" i="0" sz="1200" u="none" cap="none" strike="noStrike">
              <a:solidFill>
                <a:srgbClr val="000000"/>
              </a:solidFill>
              <a:latin typeface="Arial"/>
              <a:ea typeface="Arial"/>
              <a:cs typeface="Arial"/>
              <a:sym typeface="Arial"/>
            </a:endParaRPr>
          </a:p>
        </p:txBody>
      </p:sp>
      <p:sp>
        <p:nvSpPr>
          <p:cNvPr id="116" name="Google Shape;116;p7"/>
          <p:cNvSpPr/>
          <p:nvPr/>
        </p:nvSpPr>
        <p:spPr>
          <a:xfrm>
            <a:off x="3041250" y="3672500"/>
            <a:ext cx="3048900" cy="3096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Web Deployment</a:t>
            </a:r>
            <a:endParaRPr b="0" i="0" sz="1200" u="none" cap="none" strike="noStrike">
              <a:solidFill>
                <a:srgbClr val="000000"/>
              </a:solidFill>
              <a:latin typeface="Arial"/>
              <a:ea typeface="Arial"/>
              <a:cs typeface="Arial"/>
              <a:sym typeface="Arial"/>
            </a:endParaRPr>
          </a:p>
        </p:txBody>
      </p:sp>
      <p:sp>
        <p:nvSpPr>
          <p:cNvPr id="117" name="Google Shape;117;p7"/>
          <p:cNvSpPr/>
          <p:nvPr/>
        </p:nvSpPr>
        <p:spPr>
          <a:xfrm>
            <a:off x="3041250" y="4145250"/>
            <a:ext cx="3048900" cy="258600"/>
          </a:xfrm>
          <a:prstGeom prst="roundRect">
            <a:avLst>
              <a:gd fmla="val 16667" name="adj"/>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Arial"/>
                <a:ea typeface="Arial"/>
                <a:cs typeface="Arial"/>
                <a:sym typeface="Arial"/>
              </a:rPr>
              <a:t>End</a:t>
            </a:r>
            <a:endParaRPr b="0" i="0" sz="1200" u="none" cap="none" strike="noStrike">
              <a:solidFill>
                <a:srgbClr val="000000"/>
              </a:solidFill>
              <a:latin typeface="Arial"/>
              <a:ea typeface="Arial"/>
              <a:cs typeface="Arial"/>
              <a:sym typeface="Arial"/>
            </a:endParaRPr>
          </a:p>
        </p:txBody>
      </p:sp>
      <p:cxnSp>
        <p:nvCxnSpPr>
          <p:cNvPr id="118" name="Google Shape;118;p7"/>
          <p:cNvCxnSpPr>
            <a:stCxn id="115" idx="2"/>
            <a:endCxn id="110" idx="0"/>
          </p:cNvCxnSpPr>
          <p:nvPr/>
        </p:nvCxnSpPr>
        <p:spPr>
          <a:xfrm>
            <a:off x="4565700" y="966625"/>
            <a:ext cx="0" cy="155100"/>
          </a:xfrm>
          <a:prstGeom prst="straightConnector1">
            <a:avLst/>
          </a:prstGeom>
          <a:noFill/>
          <a:ln cap="flat" cmpd="sng" w="9525">
            <a:solidFill>
              <a:schemeClr val="dk2"/>
            </a:solidFill>
            <a:prstDash val="solid"/>
            <a:round/>
            <a:headEnd len="sm" w="sm" type="none"/>
            <a:tailEnd len="med" w="med" type="triangle"/>
          </a:ln>
        </p:spPr>
      </p:cxnSp>
      <p:cxnSp>
        <p:nvCxnSpPr>
          <p:cNvPr id="119" name="Google Shape;119;p7"/>
          <p:cNvCxnSpPr>
            <a:stCxn id="110" idx="2"/>
            <a:endCxn id="111" idx="0"/>
          </p:cNvCxnSpPr>
          <p:nvPr/>
        </p:nvCxnSpPr>
        <p:spPr>
          <a:xfrm>
            <a:off x="4565700" y="1380325"/>
            <a:ext cx="0" cy="206100"/>
          </a:xfrm>
          <a:prstGeom prst="straightConnector1">
            <a:avLst/>
          </a:prstGeom>
          <a:noFill/>
          <a:ln cap="flat" cmpd="sng" w="9525">
            <a:solidFill>
              <a:schemeClr val="dk2"/>
            </a:solidFill>
            <a:prstDash val="solid"/>
            <a:round/>
            <a:headEnd len="sm" w="sm" type="none"/>
            <a:tailEnd len="med" w="med" type="triangle"/>
          </a:ln>
        </p:spPr>
      </p:cxnSp>
      <p:cxnSp>
        <p:nvCxnSpPr>
          <p:cNvPr id="120" name="Google Shape;120;p7"/>
          <p:cNvCxnSpPr>
            <a:stCxn id="111" idx="2"/>
            <a:endCxn id="112" idx="0"/>
          </p:cNvCxnSpPr>
          <p:nvPr/>
        </p:nvCxnSpPr>
        <p:spPr>
          <a:xfrm>
            <a:off x="4565700" y="1896025"/>
            <a:ext cx="0" cy="245700"/>
          </a:xfrm>
          <a:prstGeom prst="straightConnector1">
            <a:avLst/>
          </a:prstGeom>
          <a:noFill/>
          <a:ln cap="flat" cmpd="sng" w="9525">
            <a:solidFill>
              <a:schemeClr val="dk2"/>
            </a:solidFill>
            <a:prstDash val="solid"/>
            <a:round/>
            <a:headEnd len="sm" w="sm" type="none"/>
            <a:tailEnd len="med" w="med" type="triangle"/>
          </a:ln>
        </p:spPr>
      </p:cxnSp>
      <p:cxnSp>
        <p:nvCxnSpPr>
          <p:cNvPr id="121" name="Google Shape;121;p7"/>
          <p:cNvCxnSpPr/>
          <p:nvPr/>
        </p:nvCxnSpPr>
        <p:spPr>
          <a:xfrm>
            <a:off x="4572000" y="2455363"/>
            <a:ext cx="0" cy="155100"/>
          </a:xfrm>
          <a:prstGeom prst="straightConnector1">
            <a:avLst/>
          </a:prstGeom>
          <a:noFill/>
          <a:ln cap="flat" cmpd="sng" w="9525">
            <a:solidFill>
              <a:schemeClr val="dk2"/>
            </a:solidFill>
            <a:prstDash val="solid"/>
            <a:round/>
            <a:headEnd len="sm" w="sm" type="none"/>
            <a:tailEnd len="med" w="med" type="triangle"/>
          </a:ln>
        </p:spPr>
      </p:cxnSp>
      <p:cxnSp>
        <p:nvCxnSpPr>
          <p:cNvPr id="122" name="Google Shape;122;p7"/>
          <p:cNvCxnSpPr/>
          <p:nvPr/>
        </p:nvCxnSpPr>
        <p:spPr>
          <a:xfrm>
            <a:off x="4572000" y="3019550"/>
            <a:ext cx="0" cy="206100"/>
          </a:xfrm>
          <a:prstGeom prst="straightConnector1">
            <a:avLst/>
          </a:prstGeom>
          <a:noFill/>
          <a:ln cap="flat" cmpd="sng" w="9525">
            <a:solidFill>
              <a:schemeClr val="dk2"/>
            </a:solidFill>
            <a:prstDash val="solid"/>
            <a:round/>
            <a:headEnd len="sm" w="sm" type="none"/>
            <a:tailEnd len="med" w="med" type="triangle"/>
          </a:ln>
        </p:spPr>
      </p:cxnSp>
      <p:cxnSp>
        <p:nvCxnSpPr>
          <p:cNvPr id="123" name="Google Shape;123;p7"/>
          <p:cNvCxnSpPr/>
          <p:nvPr/>
        </p:nvCxnSpPr>
        <p:spPr>
          <a:xfrm>
            <a:off x="4572000" y="3543625"/>
            <a:ext cx="0" cy="155100"/>
          </a:xfrm>
          <a:prstGeom prst="straightConnector1">
            <a:avLst/>
          </a:prstGeom>
          <a:noFill/>
          <a:ln cap="flat" cmpd="sng" w="9525">
            <a:solidFill>
              <a:schemeClr val="dk2"/>
            </a:solidFill>
            <a:prstDash val="solid"/>
            <a:round/>
            <a:headEnd len="sm" w="sm" type="none"/>
            <a:tailEnd len="med" w="med" type="triangle"/>
          </a:ln>
        </p:spPr>
      </p:cxnSp>
      <p:cxnSp>
        <p:nvCxnSpPr>
          <p:cNvPr id="124" name="Google Shape;124;p7"/>
          <p:cNvCxnSpPr>
            <a:endCxn id="117" idx="0"/>
          </p:cNvCxnSpPr>
          <p:nvPr/>
        </p:nvCxnSpPr>
        <p:spPr>
          <a:xfrm>
            <a:off x="4565700" y="3982050"/>
            <a:ext cx="0" cy="163200"/>
          </a:xfrm>
          <a:prstGeom prst="straightConnector1">
            <a:avLst/>
          </a:prstGeom>
          <a:noFill/>
          <a:ln cap="flat" cmpd="sng" w="9525">
            <a:solidFill>
              <a:schemeClr val="dk2"/>
            </a:solidFill>
            <a:prstDash val="solid"/>
            <a:round/>
            <a:headEnd len="sm" w="sm"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8"/>
          <p:cNvSpPr txBox="1"/>
          <p:nvPr>
            <p:ph type="title"/>
          </p:nvPr>
        </p:nvSpPr>
        <p:spPr>
          <a:xfrm>
            <a:off x="311099" y="55307"/>
            <a:ext cx="8521800" cy="708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accent1"/>
              </a:buClr>
              <a:buSzPts val="3600"/>
              <a:buFont typeface="PT Sans Narrow"/>
              <a:buNone/>
            </a:pPr>
            <a:r>
              <a:rPr b="1" lang="en-US" sz="3600">
                <a:solidFill>
                  <a:schemeClr val="accent1"/>
                </a:solidFill>
                <a:latin typeface="PT Sans Narrow"/>
                <a:ea typeface="PT Sans Narrow"/>
                <a:cs typeface="PT Sans Narrow"/>
                <a:sym typeface="PT Sans Narrow"/>
              </a:rPr>
              <a:t>Description of Block Diagram</a:t>
            </a:r>
            <a:endParaRPr/>
          </a:p>
        </p:txBody>
      </p:sp>
      <p:sp>
        <p:nvSpPr>
          <p:cNvPr id="130" name="Google Shape;130;p8"/>
          <p:cNvSpPr txBox="1"/>
          <p:nvPr/>
        </p:nvSpPr>
        <p:spPr>
          <a:xfrm>
            <a:off x="440550" y="816325"/>
            <a:ext cx="8262900" cy="3568025"/>
          </a:xfrm>
          <a:prstGeom prst="rect">
            <a:avLst/>
          </a:prstGeom>
          <a:noFill/>
          <a:ln>
            <a:noFill/>
          </a:ln>
        </p:spPr>
        <p:txBody>
          <a:bodyPr anchorCtr="0" anchor="t" bIns="45700" lIns="91425" spcFirstLastPara="1" rIns="91425" wrap="square" tIns="45700">
            <a:spAutoFit/>
          </a:bodyPr>
          <a:lstStyle/>
          <a:p>
            <a:pPr indent="0" lvl="0" marL="0" marR="0" rtl="0" algn="ctr">
              <a:lnSpc>
                <a:spcPct val="115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Fig 1: Basic Flowchart Of Disease Detection And Classification</a:t>
            </a:r>
            <a:endParaRPr b="1" i="0" sz="1300" u="none" cap="none" strike="noStrike">
              <a:solidFill>
                <a:srgbClr val="000000"/>
              </a:solidFill>
              <a:latin typeface="Times New Roman"/>
              <a:ea typeface="Times New Roman"/>
              <a:cs typeface="Times New Roman"/>
              <a:sym typeface="Times New Roman"/>
            </a:endParaRPr>
          </a:p>
          <a:p>
            <a:pPr indent="-311150" lvl="0" marL="457200" marR="0" rtl="0" algn="l">
              <a:lnSpc>
                <a:spcPct val="115000"/>
              </a:lnSpc>
              <a:spcBef>
                <a:spcPts val="0"/>
              </a:spcBef>
              <a:spcAft>
                <a:spcPts val="0"/>
              </a:spcAft>
              <a:buClr>
                <a:srgbClr val="000000"/>
              </a:buClr>
              <a:buSzPts val="1300"/>
              <a:buFont typeface="Times New Roman"/>
              <a:buAutoNum type="arabicPeriod"/>
            </a:pPr>
            <a:r>
              <a:rPr b="0" i="0" lang="en-US" sz="1300" u="none" cap="none" strike="noStrike">
                <a:solidFill>
                  <a:srgbClr val="000000"/>
                </a:solidFill>
                <a:latin typeface="Times New Roman"/>
                <a:ea typeface="Times New Roman"/>
                <a:cs typeface="Times New Roman"/>
                <a:sym typeface="Times New Roman"/>
              </a:rPr>
              <a:t>Image Acquisition:Images of the infected leaves are obtained. This database has different types of plant diseases, and the images are stored in JPEG format. These images are then read in MATLAB using the read command.</a:t>
            </a:r>
            <a:endParaRPr b="0" i="0" sz="1300" u="none" cap="none" strike="noStrike">
              <a:solidFill>
                <a:srgbClr val="000000"/>
              </a:solidFill>
              <a:latin typeface="Times New Roman"/>
              <a:ea typeface="Times New Roman"/>
              <a:cs typeface="Times New Roman"/>
              <a:sym typeface="Times New Roman"/>
            </a:endParaRPr>
          </a:p>
          <a:p>
            <a:pPr indent="-311150" lvl="0" marL="457200" marR="0" rtl="0" algn="l">
              <a:lnSpc>
                <a:spcPct val="115000"/>
              </a:lnSpc>
              <a:spcBef>
                <a:spcPts val="0"/>
              </a:spcBef>
              <a:spcAft>
                <a:spcPts val="0"/>
              </a:spcAft>
              <a:buClr>
                <a:srgbClr val="000000"/>
              </a:buClr>
              <a:buSzPts val="1300"/>
              <a:buFont typeface="Times New Roman"/>
              <a:buAutoNum type="arabicPeriod"/>
            </a:pPr>
            <a:r>
              <a:rPr b="0" i="0" lang="en-US" sz="1300" u="none" cap="none" strike="noStrike">
                <a:solidFill>
                  <a:srgbClr val="000000"/>
                </a:solidFill>
                <a:latin typeface="Times New Roman"/>
                <a:ea typeface="Times New Roman"/>
                <a:cs typeface="Times New Roman"/>
                <a:sym typeface="Times New Roman"/>
              </a:rPr>
              <a:t>Image Pre-processing: Image pre-processing is used to erase noise from the image or other object exclusion, different pre-processing techniques. Image scaling is used to convert the original image into thumbnails because the pixel size of the original image is large and it requires more time for the overall procedure hence after converting the image into thumbnails the pixel size will get decreases and it will require less time.</a:t>
            </a:r>
            <a:endParaRPr b="0" i="0" sz="1300" u="none" cap="none" strike="noStrike">
              <a:solidFill>
                <a:srgbClr val="000000"/>
              </a:solidFill>
              <a:latin typeface="Times New Roman"/>
              <a:ea typeface="Times New Roman"/>
              <a:cs typeface="Times New Roman"/>
              <a:sym typeface="Times New Roman"/>
            </a:endParaRPr>
          </a:p>
          <a:p>
            <a:pPr indent="-311150" lvl="0" marL="457200" marR="0" rtl="0" algn="l">
              <a:lnSpc>
                <a:spcPct val="115000"/>
              </a:lnSpc>
              <a:spcBef>
                <a:spcPts val="0"/>
              </a:spcBef>
              <a:spcAft>
                <a:spcPts val="0"/>
              </a:spcAft>
              <a:buClr>
                <a:srgbClr val="000000"/>
              </a:buClr>
              <a:buSzPts val="1300"/>
              <a:buFont typeface="Times New Roman"/>
              <a:buAutoNum type="arabicPeriod"/>
            </a:pPr>
            <a:r>
              <a:rPr b="0" i="0" lang="en-US" sz="1300" u="none" cap="none" strike="noStrike">
                <a:solidFill>
                  <a:srgbClr val="000000"/>
                </a:solidFill>
                <a:latin typeface="Times New Roman"/>
                <a:ea typeface="Times New Roman"/>
                <a:cs typeface="Times New Roman"/>
                <a:sym typeface="Times New Roman"/>
              </a:rPr>
              <a:t>Image segmentation:Image segmentation is one of the most widely used methods to distinguish pixels of image well in a targeted app. It distributes an image into numerous discrete states such that the pixels have great similarity in each area and high dissimilarity between areas.</a:t>
            </a:r>
            <a:endParaRPr b="0" i="0" sz="1300" u="none" cap="none" strike="noStrike">
              <a:solidFill>
                <a:srgbClr val="000000"/>
              </a:solidFill>
              <a:latin typeface="Times New Roman"/>
              <a:ea typeface="Times New Roman"/>
              <a:cs typeface="Times New Roman"/>
              <a:sym typeface="Times New Roman"/>
            </a:endParaRPr>
          </a:p>
          <a:p>
            <a:pPr indent="-311150" lvl="0" marL="457200" marR="0" rtl="0" algn="l">
              <a:lnSpc>
                <a:spcPct val="115000"/>
              </a:lnSpc>
              <a:spcBef>
                <a:spcPts val="0"/>
              </a:spcBef>
              <a:spcAft>
                <a:spcPts val="0"/>
              </a:spcAft>
              <a:buClr>
                <a:srgbClr val="000000"/>
              </a:buClr>
              <a:buSzPts val="1300"/>
              <a:buFont typeface="Times New Roman"/>
              <a:buAutoNum type="arabicPeriod"/>
            </a:pPr>
            <a:r>
              <a:rPr b="0" i="0" lang="en-US" sz="1300" u="none" cap="none" strike="noStrike">
                <a:solidFill>
                  <a:srgbClr val="000000"/>
                </a:solidFill>
                <a:latin typeface="Times New Roman"/>
                <a:ea typeface="Times New Roman"/>
                <a:cs typeface="Times New Roman"/>
                <a:sym typeface="Times New Roman"/>
              </a:rPr>
              <a:t>Feature Extraction:Feature Extraction is an important part of disease detection. It plays an important role in the identification of an object. Feature extraction is utilized in several applications in image processing. Colour, texture edges, morphology are the features, which are utilized in disease detection.</a:t>
            </a:r>
            <a:endParaRPr b="0" i="0" sz="1300" u="none" cap="none" strike="noStrike">
              <a:solidFill>
                <a:srgbClr val="000000"/>
              </a:solidFill>
              <a:latin typeface="Times New Roman"/>
              <a:ea typeface="Times New Roman"/>
              <a:cs typeface="Times New Roman"/>
              <a:sym typeface="Times New Roman"/>
            </a:endParaRPr>
          </a:p>
          <a:p>
            <a:pPr indent="-311150" lvl="0" marL="457200" marR="0" rtl="0" algn="l">
              <a:lnSpc>
                <a:spcPct val="115000"/>
              </a:lnSpc>
              <a:spcBef>
                <a:spcPts val="0"/>
              </a:spcBef>
              <a:spcAft>
                <a:spcPts val="0"/>
              </a:spcAft>
              <a:buClr>
                <a:srgbClr val="000000"/>
              </a:buClr>
              <a:buSzPts val="1300"/>
              <a:buFont typeface="Times New Roman"/>
              <a:buAutoNum type="arabicPeriod"/>
            </a:pPr>
            <a:r>
              <a:rPr b="0" i="0" lang="en-US" sz="1300" u="none" cap="none" strike="noStrike">
                <a:solidFill>
                  <a:srgbClr val="000000"/>
                </a:solidFill>
                <a:latin typeface="Times New Roman"/>
                <a:ea typeface="Times New Roman"/>
                <a:cs typeface="Times New Roman"/>
                <a:sym typeface="Times New Roman"/>
              </a:rPr>
              <a:t>Detection and classification of plant diseases:The final stages are the detection of the diseases and with the help of disease classify the plants with the disease matches with the given dataset.</a:t>
            </a:r>
            <a:endParaRPr b="0" i="0" sz="1300" u="none" cap="none" strike="noStrike">
              <a:solidFill>
                <a:srgbClr val="000000"/>
              </a:solidFill>
              <a:latin typeface="Times New Roman"/>
              <a:ea typeface="Times New Roman"/>
              <a:cs typeface="Times New Roman"/>
              <a:sym typeface="Times New Roman"/>
            </a:endParaRPr>
          </a:p>
          <a:p>
            <a:pPr indent="-311150" lvl="0" marL="457200" marR="0" rtl="0" algn="just">
              <a:lnSpc>
                <a:spcPct val="100000"/>
              </a:lnSpc>
              <a:spcBef>
                <a:spcPts val="0"/>
              </a:spcBef>
              <a:spcAft>
                <a:spcPts val="0"/>
              </a:spcAft>
              <a:buClr>
                <a:srgbClr val="000000"/>
              </a:buClr>
              <a:buSzPts val="1300"/>
              <a:buFont typeface="Times New Roman"/>
              <a:buAutoNum type="arabicPeriod"/>
            </a:pPr>
            <a:r>
              <a:rPr b="0" i="0" lang="en-US" sz="1300" u="none" cap="none" strike="noStrike">
                <a:solidFill>
                  <a:srgbClr val="000000"/>
                </a:solidFill>
                <a:latin typeface="Times New Roman"/>
                <a:ea typeface="Times New Roman"/>
                <a:cs typeface="Times New Roman"/>
                <a:sym typeface="Times New Roman"/>
              </a:rPr>
              <a:t>Web Deployment: The detection module is deployed on a web-based platform,namely,streamlit making it user friendly.</a:t>
            </a:r>
            <a:endParaRPr b="0" i="0" sz="13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2023-05-04T08:50:34Z</dcterms:created>
  <dc:creator>EC7</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374fcd75-5315-4192-9661-4eeb682b0c5f</vt:lpwstr>
  </property>
  <property fmtid="{D5CDD505-2E9C-101B-9397-08002B2CF9AE}" pid="3" name="ICV">
    <vt:lpwstr>4361bbb69fb945b28429d11c56b8c22d</vt:lpwstr>
  </property>
</Properties>
</file>